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90" r:id="rId2"/>
    <p:sldId id="308" r:id="rId3"/>
    <p:sldId id="336" r:id="rId4"/>
    <p:sldId id="334" r:id="rId5"/>
    <p:sldId id="347" r:id="rId6"/>
    <p:sldId id="341" r:id="rId7"/>
    <p:sldId id="354" r:id="rId8"/>
    <p:sldId id="342" r:id="rId9"/>
    <p:sldId id="310" r:id="rId10"/>
    <p:sldId id="311" r:id="rId11"/>
    <p:sldId id="312" r:id="rId12"/>
    <p:sldId id="313" r:id="rId13"/>
    <p:sldId id="318" r:id="rId14"/>
    <p:sldId id="324" r:id="rId15"/>
    <p:sldId id="343" r:id="rId16"/>
    <p:sldId id="314" r:id="rId17"/>
    <p:sldId id="345" r:id="rId18"/>
    <p:sldId id="319" r:id="rId19"/>
    <p:sldId id="323" r:id="rId20"/>
    <p:sldId id="332" r:id="rId21"/>
    <p:sldId id="325" r:id="rId22"/>
    <p:sldId id="346" r:id="rId23"/>
    <p:sldId id="344" r:id="rId24"/>
    <p:sldId id="322" r:id="rId25"/>
    <p:sldId id="339" r:id="rId26"/>
    <p:sldId id="338" r:id="rId27"/>
    <p:sldId id="355" r:id="rId28"/>
    <p:sldId id="353" r:id="rId29"/>
    <p:sldId id="352" r:id="rId30"/>
    <p:sldId id="361" r:id="rId31"/>
    <p:sldId id="327" r:id="rId32"/>
    <p:sldId id="326" r:id="rId33"/>
    <p:sldId id="328" r:id="rId34"/>
    <p:sldId id="329" r:id="rId35"/>
    <p:sldId id="330" r:id="rId36"/>
    <p:sldId id="362" r:id="rId37"/>
    <p:sldId id="356" r:id="rId38"/>
    <p:sldId id="333" r:id="rId39"/>
    <p:sldId id="351" r:id="rId40"/>
    <p:sldId id="357" r:id="rId41"/>
    <p:sldId id="358" r:id="rId42"/>
    <p:sldId id="359" r:id="rId43"/>
    <p:sldId id="360" r:id="rId44"/>
    <p:sldId id="349" r:id="rId45"/>
    <p:sldId id="321" r:id="rId46"/>
    <p:sldId id="363" r:id="rId47"/>
    <p:sldId id="364" r:id="rId48"/>
    <p:sldId id="365" r:id="rId49"/>
    <p:sldId id="350" r:id="rId50"/>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FF66"/>
    <a:srgbClr val="0033CC"/>
    <a:srgbClr val="080808"/>
    <a:srgbClr val="3366FF"/>
    <a:srgbClr val="0066FF"/>
    <a:srgbClr val="0000FF"/>
    <a:srgbClr val="3333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9" autoAdjust="0"/>
    <p:restoredTop sz="94576" autoAdjust="0"/>
  </p:normalViewPr>
  <p:slideViewPr>
    <p:cSldViewPr>
      <p:cViewPr varScale="1">
        <p:scale>
          <a:sx n="69" d="100"/>
          <a:sy n="69" d="100"/>
        </p:scale>
        <p:origin x="-1122"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3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052B454-6058-463C-8EBF-859C0574490F}"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8D27494-1427-4BD3-B40A-1AEACBF7E4BB}"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p:spPr>
      </p:sp>
      <p:sp>
        <p:nvSpPr>
          <p:cNvPr id="5120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65D9F94B-F7A4-403E-866D-A1220127443C}" type="slidenum">
              <a:rPr lang="de-DE" smtClean="0"/>
              <a:pPr>
                <a:defRPr/>
              </a:pPr>
              <a:t>28</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p:spPr>
      </p:sp>
      <p:sp>
        <p:nvSpPr>
          <p:cNvPr id="5120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65D9F94B-F7A4-403E-866D-A1220127443C}" type="slidenum">
              <a:rPr lang="de-DE" smtClean="0"/>
              <a:pPr>
                <a:defRPr/>
              </a:pPr>
              <a:t>30</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31</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39ECB-49E1-4CA5-B1E3-E3AD6E75A30F}" type="slidenum">
              <a:rPr lang="de-DE"/>
              <a:pPr/>
              <a:t>42</a:t>
            </a:fld>
            <a:endParaRPr lang="de-DE"/>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r>
              <a:rPr lang="de-DE"/>
              <a:t>Kompetenz: „Ich habe gemerkt, dass ich die Dinge verstanden habe“</a:t>
            </a:r>
          </a:p>
          <a:p>
            <a:r>
              <a:rPr lang="de-DE"/>
              <a:t>Sozial: „Wir konnten uns gut gegenseitig helfen“, „Ich habe mich in der Partnerarbeit wohl gefühlt“</a:t>
            </a:r>
          </a:p>
          <a:p>
            <a:r>
              <a:rPr lang="de-DE"/>
              <a:t>Lernfreude: „Ich habe mich über meine Leistung gefreut“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75AAA-6B08-4D9C-BBF5-867A96DBB5E0}" type="slidenum">
              <a:rPr lang="de-DE"/>
              <a:pPr/>
              <a:t>43</a:t>
            </a:fld>
            <a:endParaRPr lang="de-DE"/>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r>
              <a:rPr lang="de-DE"/>
              <a:t>Aufgabenlösung: „Wir haben die Aufgabe vollständig/gar nicht gelöst“</a:t>
            </a:r>
          </a:p>
          <a:p>
            <a:r>
              <a:rPr lang="de-DE"/>
              <a:t>Schwierigkeit: „Ich fand, die Aufgabe war leicht zu bearbeiten“</a:t>
            </a:r>
          </a:p>
          <a:p>
            <a:r>
              <a:rPr lang="de-DE"/>
              <a:t>Hilfen: „Das Lernmaterial war für mich sehr hilfreich/gar nicht hilfreich“</a:t>
            </a:r>
          </a:p>
          <a:p>
            <a:r>
              <a:rPr lang="de-DE"/>
              <a:t>Vorwissen: „Für das Lösen der Aufgabe hat mir mein Vorwissen sehr/gar nicht geholfen“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028"/>
            <a:ext cx="7772400" cy="1470422"/>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15.01.2014</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Dr. L. Stäudel, Leipzig, Workshop "AmH" Löbau 15.01.2014</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0BFA337-D264-4F0C-806C-EF999E03246B}" type="slidenum">
              <a:rPr lang="de-DE"/>
              <a:pPr>
                <a:defRPr/>
              </a:pPr>
              <a:t>‹Nr.›</a:t>
            </a:fld>
            <a:endParaRPr lang="de-DE"/>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15.01.2014</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Dr. L. Stäudel, Leipzig, Workshop "AmH" Löbau 15.01.2014</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329688E-C9EC-44AC-93DF-A756B904612C}" type="slidenum">
              <a:rPr lang="de-DE"/>
              <a:pPr>
                <a:defRPr/>
              </a:pPr>
              <a:t>‹Nr.›</a:t>
            </a:fld>
            <a:endParaRPr lang="de-DE"/>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1"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1" y="609600"/>
            <a:ext cx="56261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15.01.2014</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Dr. L. Stäudel, Leipzig, Workshop "AmH" Löbau 15.01.2014</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841723E-8ACD-42A6-852F-CE3E015F3AA6}" type="slidenum">
              <a:rPr lang="de-DE"/>
              <a:pPr>
                <a:defRPr/>
              </a:pPr>
              <a:t>‹Nr.›</a:t>
            </a:fld>
            <a:endParaRPr lang="de-DE"/>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784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4673600" y="1981200"/>
            <a:ext cx="3784600" cy="4114800"/>
          </a:xfrm>
        </p:spPr>
        <p:txBody>
          <a:bodyPr/>
          <a:lstStyle/>
          <a:p>
            <a:pPr lvl="0"/>
            <a:endParaRPr lang="de-DE"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15.01.2014</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Dr. L. Stäudel, Leipzig, Workshop "AmH" Löbau 15.01.2014</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AECF67F-376F-45AA-B64E-93A863981833}" type="slidenum">
              <a:rPr lang="de-DE"/>
              <a:pPr>
                <a:defRPr/>
              </a:pPr>
              <a:t>‹Nr.›</a:t>
            </a:fld>
            <a:endParaRPr lang="de-DE"/>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15.01.2014</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Dr. L. Stäudel, Leipzig, Workshop "AmH" Löbau 15.01.2014</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B7CB7D8-E337-4AA9-8184-5310FE60DBC2}" type="slidenum">
              <a:rPr lang="de-DE"/>
              <a:pPr>
                <a:defRPr/>
              </a:pPr>
              <a:t>‹Nr.›</a:t>
            </a:fld>
            <a:endParaRPr lang="de-DE"/>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1784" y="4406504"/>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15.01.2014</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Dr. L. Stäudel, Leipzig, Workshop "AmH" Löbau 15.01.2014</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658F6C1-8778-4762-A56B-E0C5133277BE}" type="slidenum">
              <a:rPr lang="de-DE"/>
              <a:pPr>
                <a:defRPr/>
              </a:pPr>
              <a:t>‹Nr.›</a:t>
            </a:fld>
            <a:endParaRPr lang="de-DE"/>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36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15.01.2014</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Dr. L. Stäudel, Leipzig, Workshop "AmH" Löbau 15.01.2014</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1C4E5F9-54BE-437D-8D94-9D1FFEAC354B}" type="slidenum">
              <a:rPr lang="de-DE"/>
              <a:pPr>
                <a:defRPr/>
              </a:pPr>
              <a:t>‹Nr.›</a:t>
            </a:fld>
            <a:endParaRPr lang="de-DE"/>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5035"/>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t>15.01.2014</a:t>
            </a: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t>Dr. L. Stäudel, Leipzig, Workshop "AmH" Löbau 15.01.2014</a:t>
            </a: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7D79F96C-BE92-4A1D-AD48-E91CC9552304}" type="slidenum">
              <a:rPr lang="de-DE"/>
              <a:pPr>
                <a:defRPr/>
              </a:pPr>
              <a:t>‹Nr.›</a:t>
            </a:fld>
            <a:endParaRPr lang="de-DE"/>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15.01.2014</a:t>
            </a: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t>Dr. L. Stäudel, Leipzig, Workshop "AmH" Löbau 15.01.2014</a:t>
            </a: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E6262252-D5A2-4D6E-B2FB-D16B409B79E6}" type="slidenum">
              <a:rPr lang="de-DE"/>
              <a:pPr>
                <a:defRPr/>
              </a:pPr>
              <a:t>‹Nr.›</a:t>
            </a:fld>
            <a:endParaRPr lang="de-DE"/>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smtClean="0"/>
              <a:t>15.01.2014</a:t>
            </a: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smtClean="0"/>
              <a:t>Dr. L. Stäudel, Leipzig, Workshop "AmH" Löbau 15.01.2014</a:t>
            </a: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B0AAEF8C-F2AE-43D9-B7D4-447411F28AF7}" type="slidenum">
              <a:rPr lang="de-DE"/>
              <a:pPr>
                <a:defRPr/>
              </a:pPr>
              <a:t>‹Nr.›</a:t>
            </a:fld>
            <a:endParaRPr lang="de-DE"/>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2654"/>
            <a:ext cx="30077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15.01.2014</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Dr. L. Stäudel, Leipzig, Workshop "AmH" Löbau 15.01.2014</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16053D7-6B85-4333-9C1A-BC6B7D1A6A66}" type="slidenum">
              <a:rPr lang="de-DE"/>
              <a:pPr>
                <a:defRPr/>
              </a:pPr>
              <a:t>‹Nr.›</a:t>
            </a:fld>
            <a:endParaRPr lang="de-DE"/>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817"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15.01.2014</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Dr. L. Stäudel, Leipzig, Workshop "AmH" Löbau 15.01.2014</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7D08337-384E-42DF-8BB1-1A1CF872618A}" type="slidenum">
              <a:rPr lang="de-DE"/>
              <a:pPr>
                <a:defRPr/>
              </a:pPr>
              <a:t>‹Nr.›</a:t>
            </a:fld>
            <a:endParaRPr lang="de-DE"/>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de-DE" smtClean="0"/>
              <a:t>15.01.2014</a:t>
            </a: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de-DE" smtClean="0"/>
              <a:t>Dr. L. Stäudel, Leipzig, Workshop "AmH" Löbau 15.01.2014</a:t>
            </a: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847F63-BE70-4045-BCE8-7DA3162319CE}"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thruBlk="1"/>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file:///D:\Daten\FriedrichCDs\WorkInProgress\Biologie\Asseln\ASSELN.AVI" TargetMode="Externa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Office_Excel_97-2003-Arbeitsblatt1.xls"/><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jpeg"/><Relationship Id="rId4" Type="http://schemas.openxmlformats.org/officeDocument/2006/relationships/oleObject" Target="../embeddings/Microsoft_Office_Excel_97-2003-Arbeitsblatt2.xls"/></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jpeg"/><Relationship Id="rId4" Type="http://schemas.openxmlformats.org/officeDocument/2006/relationships/oleObject" Target="../embeddings/Microsoft_Office_Excel_97-2003-Arbeitsblatt3.xls"/></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file:///C:\DipolWasserQR\ant1_1843.html"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lutz\Desktop\st&#228;udel.de\ressourcen\petrischale_1.avi" TargetMode="Externa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file:///C:\Users\lutz\Desktop\st&#228;udel.de\ressourcen\petrischale_1.avi"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nSpc>
                <a:spcPct val="150000"/>
              </a:lnSpc>
            </a:pPr>
            <a:r>
              <a:rPr lang="de-DE" sz="3600" dirty="0" smtClean="0">
                <a:latin typeface="Verdana" pitchFamily="34" charset="0"/>
                <a:ea typeface="Verdana" pitchFamily="34" charset="0"/>
                <a:cs typeface="Verdana" pitchFamily="34" charset="0"/>
              </a:rPr>
              <a:t>Aufgaben mit gestuften Hilfen im naturwissenschaftlichen </a:t>
            </a:r>
            <a:br>
              <a:rPr lang="de-DE" sz="3600" dirty="0" smtClean="0">
                <a:latin typeface="Verdana" pitchFamily="34" charset="0"/>
                <a:ea typeface="Verdana" pitchFamily="34" charset="0"/>
                <a:cs typeface="Verdana" pitchFamily="34" charset="0"/>
              </a:rPr>
            </a:br>
            <a:r>
              <a:rPr lang="de-DE" sz="3600" dirty="0" smtClean="0">
                <a:latin typeface="Verdana" pitchFamily="34" charset="0"/>
                <a:ea typeface="Verdana" pitchFamily="34" charset="0"/>
                <a:cs typeface="Verdana" pitchFamily="34" charset="0"/>
              </a:rPr>
              <a:t>Unterricht</a:t>
            </a:r>
            <a:endParaRPr lang="de-DE" sz="3200" dirty="0">
              <a:latin typeface="Verdana" pitchFamily="34" charset="0"/>
              <a:ea typeface="Verdana" pitchFamily="34" charset="0"/>
              <a:cs typeface="Verdana" pitchFamily="34" charset="0"/>
            </a:endParaRPr>
          </a:p>
        </p:txBody>
      </p:sp>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5" name="Untertitel 4"/>
          <p:cNvSpPr>
            <a:spLocks noGrp="1"/>
          </p:cNvSpPr>
          <p:nvPr>
            <p:ph type="subTitle" idx="1"/>
          </p:nvPr>
        </p:nvSpPr>
        <p:spPr>
          <a:xfrm>
            <a:off x="1259632" y="5085184"/>
            <a:ext cx="6400800" cy="960512"/>
          </a:xfrm>
        </p:spPr>
        <p:txBody>
          <a:bodyPr/>
          <a:lstStyle/>
          <a:p>
            <a:r>
              <a:rPr lang="de-DE" sz="2400" dirty="0" smtClean="0">
                <a:solidFill>
                  <a:schemeClr val="tx2"/>
                </a:solidFill>
                <a:latin typeface="Verdana" pitchFamily="34" charset="0"/>
                <a:ea typeface="Verdana" pitchFamily="34" charset="0"/>
                <a:cs typeface="Verdana" pitchFamily="34" charset="0"/>
              </a:rPr>
              <a:t>Dr. Lutz Stäudel, Leipzig</a:t>
            </a: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609600"/>
            <a:ext cx="7918648" cy="1143000"/>
          </a:xfrm>
        </p:spPr>
        <p:txBody>
          <a:bodyPr/>
          <a:lstStyle/>
          <a:p>
            <a:r>
              <a:rPr lang="de-DE" sz="2800" dirty="0" smtClean="0">
                <a:latin typeface="Verdana" pitchFamily="34" charset="0"/>
              </a:rPr>
              <a:t>TIMSS, PISA und die Aufgaben </a:t>
            </a:r>
          </a:p>
        </p:txBody>
      </p:sp>
      <p:sp>
        <p:nvSpPr>
          <p:cNvPr id="9"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8" name="Textfeld 17"/>
          <p:cNvSpPr txBox="1"/>
          <p:nvPr/>
        </p:nvSpPr>
        <p:spPr>
          <a:xfrm>
            <a:off x="421069" y="1844824"/>
            <a:ext cx="5087035" cy="461665"/>
          </a:xfrm>
          <a:prstGeom prst="rect">
            <a:avLst/>
          </a:prstGeom>
          <a:noFill/>
        </p:spPr>
        <p:txBody>
          <a:bodyPr wrap="none" rtlCol="0">
            <a:spAutoFit/>
          </a:bodyPr>
          <a:lstStyle/>
          <a:p>
            <a:pPr algn="ctr"/>
            <a:r>
              <a:rPr lang="de-DE" dirty="0" smtClean="0">
                <a:latin typeface="Verdana" pitchFamily="34" charset="0"/>
                <a:ea typeface="Verdana" pitchFamily="34" charset="0"/>
                <a:cs typeface="Verdana" pitchFamily="34" charset="0"/>
              </a:rPr>
              <a:t>Neue „Typen“ von Testaufgaben</a:t>
            </a:r>
            <a:endParaRPr lang="de-DE" dirty="0">
              <a:latin typeface="Verdana" pitchFamily="34" charset="0"/>
              <a:ea typeface="Verdana" pitchFamily="34" charset="0"/>
              <a:cs typeface="Verdana" pitchFamily="34" charset="0"/>
            </a:endParaRPr>
          </a:p>
        </p:txBody>
      </p:sp>
      <p:sp>
        <p:nvSpPr>
          <p:cNvPr id="8" name="Textfeld 7"/>
          <p:cNvSpPr txBox="1"/>
          <p:nvPr/>
        </p:nvSpPr>
        <p:spPr>
          <a:xfrm>
            <a:off x="539552" y="2564904"/>
            <a:ext cx="7080785" cy="1631216"/>
          </a:xfrm>
          <a:prstGeom prst="rect">
            <a:avLst/>
          </a:prstGeom>
          <a:noFill/>
        </p:spPr>
        <p:txBody>
          <a:bodyPr wrap="none" rtlCol="0">
            <a:spAutoFit/>
          </a:bodyPr>
          <a:lstStyle/>
          <a:p>
            <a:pPr marL="0" lvl="1">
              <a:lnSpc>
                <a:spcPts val="2000"/>
              </a:lnSpc>
            </a:pPr>
            <a:r>
              <a:rPr lang="de-DE" sz="1600" dirty="0" smtClean="0">
                <a:latin typeface="Verdana" pitchFamily="34" charset="0"/>
                <a:ea typeface="Verdana" pitchFamily="34" charset="0"/>
                <a:cs typeface="Verdana" pitchFamily="34" charset="0"/>
              </a:rPr>
              <a:t>Neben „klassischen Wissensaufgaben“:</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      </a:t>
            </a:r>
            <a:r>
              <a:rPr lang="de-DE" sz="1600" i="1" dirty="0" smtClean="0">
                <a:latin typeface="Verdana" pitchFamily="34" charset="0"/>
                <a:ea typeface="Verdana" pitchFamily="34" charset="0"/>
                <a:cs typeface="Verdana" pitchFamily="34" charset="0"/>
              </a:rPr>
              <a:t>Welches Gas kann einen glühenden Span aufflammen lassen?</a:t>
            </a:r>
          </a:p>
          <a:p>
            <a:pPr lvl="1">
              <a:lnSpc>
                <a:spcPts val="2000"/>
              </a:lnSpc>
            </a:pPr>
            <a:r>
              <a:rPr lang="de-DE" sz="1600" i="1" dirty="0" smtClean="0">
                <a:latin typeface="Verdana" pitchFamily="34" charset="0"/>
                <a:ea typeface="Verdana" pitchFamily="34" charset="0"/>
                <a:cs typeface="Verdana" pitchFamily="34" charset="0"/>
              </a:rPr>
              <a:t>A. Neon</a:t>
            </a:r>
          </a:p>
          <a:p>
            <a:pPr lvl="1">
              <a:lnSpc>
                <a:spcPts val="2000"/>
              </a:lnSpc>
            </a:pPr>
            <a:r>
              <a:rPr lang="de-DE" sz="1600" i="1" dirty="0" smtClean="0">
                <a:latin typeface="Verdana" pitchFamily="34" charset="0"/>
                <a:ea typeface="Verdana" pitchFamily="34" charset="0"/>
                <a:cs typeface="Verdana" pitchFamily="34" charset="0"/>
              </a:rPr>
              <a:t>B. Sauerstoff</a:t>
            </a:r>
          </a:p>
          <a:p>
            <a:pPr lvl="1">
              <a:lnSpc>
                <a:spcPts val="2000"/>
              </a:lnSpc>
            </a:pPr>
            <a:r>
              <a:rPr lang="de-DE" sz="1600" i="1" dirty="0" smtClean="0">
                <a:latin typeface="Verdana" pitchFamily="34" charset="0"/>
                <a:ea typeface="Verdana" pitchFamily="34" charset="0"/>
                <a:cs typeface="Verdana" pitchFamily="34" charset="0"/>
              </a:rPr>
              <a:t>C. Stickstoff</a:t>
            </a:r>
          </a:p>
          <a:p>
            <a:pPr lvl="1">
              <a:lnSpc>
                <a:spcPts val="2000"/>
              </a:lnSpc>
            </a:pPr>
            <a:r>
              <a:rPr lang="de-DE" sz="1600" i="1" dirty="0" smtClean="0">
                <a:latin typeface="Verdana" pitchFamily="34" charset="0"/>
                <a:ea typeface="Verdana" pitchFamily="34" charset="0"/>
                <a:cs typeface="Verdana" pitchFamily="34" charset="0"/>
              </a:rPr>
              <a:t>D. Kohlenstoffdioxid</a:t>
            </a:r>
            <a:endParaRPr lang="de-DE" sz="1600" i="1" dirty="0">
              <a:latin typeface="Verdana" pitchFamily="34" charset="0"/>
              <a:ea typeface="Verdana" pitchFamily="34" charset="0"/>
              <a:cs typeface="Verdana" pitchFamily="34" charset="0"/>
            </a:endParaRPr>
          </a:p>
        </p:txBody>
      </p:sp>
      <p:sp>
        <p:nvSpPr>
          <p:cNvPr id="10" name="Textfeld 9"/>
          <p:cNvSpPr txBox="1"/>
          <p:nvPr/>
        </p:nvSpPr>
        <p:spPr>
          <a:xfrm>
            <a:off x="3707904" y="3429000"/>
            <a:ext cx="4419800" cy="583750"/>
          </a:xfrm>
          <a:prstGeom prst="rect">
            <a:avLst/>
          </a:prstGeom>
          <a:noFill/>
        </p:spPr>
        <p:txBody>
          <a:bodyPr wrap="none" rtlCol="0">
            <a:spAutoFit/>
          </a:bodyPr>
          <a:lstStyle/>
          <a:p>
            <a:pPr marL="0" lvl="1">
              <a:lnSpc>
                <a:spcPts val="2000"/>
              </a:lnSpc>
            </a:pPr>
            <a:r>
              <a:rPr lang="de-DE" sz="1600" dirty="0" smtClean="0">
                <a:latin typeface="Verdana" pitchFamily="34" charset="0"/>
                <a:ea typeface="Verdana" pitchFamily="34" charset="0"/>
                <a:cs typeface="Verdana" pitchFamily="34" charset="0"/>
              </a:rPr>
              <a:t>auch Aufgaben zum Schlussfolgern bzw. </a:t>
            </a:r>
            <a:br>
              <a:rPr lang="de-DE" sz="1600" dirty="0" smtClean="0">
                <a:latin typeface="Verdana" pitchFamily="34" charset="0"/>
                <a:ea typeface="Verdana" pitchFamily="34" charset="0"/>
                <a:cs typeface="Verdana" pitchFamily="34" charset="0"/>
              </a:rPr>
            </a:br>
            <a:r>
              <a:rPr lang="de-DE" sz="1600" dirty="0" err="1" smtClean="0">
                <a:latin typeface="Verdana" pitchFamily="34" charset="0"/>
                <a:ea typeface="Verdana" pitchFamily="34" charset="0"/>
                <a:cs typeface="Verdana" pitchFamily="34" charset="0"/>
              </a:rPr>
              <a:t>Evidenzurteilen</a:t>
            </a:r>
            <a:r>
              <a:rPr lang="de-DE" sz="1600" dirty="0" smtClean="0">
                <a:latin typeface="Verdana" pitchFamily="34" charset="0"/>
                <a:ea typeface="Verdana" pitchFamily="34" charset="0"/>
                <a:cs typeface="Verdana" pitchFamily="34" charset="0"/>
              </a:rPr>
              <a:t>:</a:t>
            </a:r>
            <a:endParaRPr lang="de-DE" sz="1600" i="1" dirty="0">
              <a:latin typeface="Verdana" pitchFamily="34" charset="0"/>
              <a:ea typeface="Verdana" pitchFamily="34" charset="0"/>
              <a:cs typeface="Verdana" pitchFamily="34" charset="0"/>
            </a:endParaRPr>
          </a:p>
        </p:txBody>
      </p:sp>
      <p:pic>
        <p:nvPicPr>
          <p:cNvPr id="58370" name="Picture 2"/>
          <p:cNvPicPr>
            <a:picLocks noChangeAspect="1" noChangeArrowheads="1"/>
          </p:cNvPicPr>
          <p:nvPr/>
        </p:nvPicPr>
        <p:blipFill>
          <a:blip r:embed="rId3" cstate="print"/>
          <a:srcRect/>
          <a:stretch>
            <a:fillRect/>
          </a:stretch>
        </p:blipFill>
        <p:spPr bwMode="auto">
          <a:xfrm>
            <a:off x="3779912" y="4005064"/>
            <a:ext cx="3623494" cy="2317930"/>
          </a:xfrm>
          <a:prstGeom prst="rect">
            <a:avLst/>
          </a:prstGeom>
          <a:noFill/>
          <a:ln w="9525">
            <a:noFill/>
            <a:miter lim="800000"/>
            <a:headEnd/>
            <a:tailEnd/>
          </a:ln>
          <a:effectLst>
            <a:outerShdw blurRad="165100" dist="38100" dir="2700000" sx="103000" sy="103000" algn="tl" rotWithShape="0">
              <a:prstClr val="black">
                <a:alpha val="40000"/>
              </a:prstClr>
            </a:outerShdw>
          </a:effectLst>
        </p:spPr>
      </p:pic>
      <p:pic>
        <p:nvPicPr>
          <p:cNvPr id="58371" name="Picture 3"/>
          <p:cNvPicPr>
            <a:picLocks noChangeAspect="1" noChangeArrowheads="1"/>
          </p:cNvPicPr>
          <p:nvPr/>
        </p:nvPicPr>
        <p:blipFill>
          <a:blip r:embed="rId4" cstate="print"/>
          <a:srcRect/>
          <a:stretch>
            <a:fillRect/>
          </a:stretch>
        </p:blipFill>
        <p:spPr bwMode="auto">
          <a:xfrm>
            <a:off x="611560" y="4872955"/>
            <a:ext cx="1400175" cy="10763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58370"/>
                                        </p:tgtEl>
                                        <p:attrNameLst>
                                          <p:attrName>style.visibility</p:attrName>
                                        </p:attrNameLst>
                                      </p:cBhvr>
                                      <p:to>
                                        <p:strVal val="visible"/>
                                      </p:to>
                                    </p:set>
                                    <p:animEffect transition="in" filter="blinds(horizontal)">
                                      <p:cBhvr>
                                        <p:cTn id="15"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609600"/>
            <a:ext cx="7918648" cy="1143000"/>
          </a:xfrm>
        </p:spPr>
        <p:txBody>
          <a:bodyPr/>
          <a:lstStyle/>
          <a:p>
            <a:r>
              <a:rPr lang="de-DE" sz="2800" dirty="0" smtClean="0">
                <a:latin typeface="Verdana" pitchFamily="34" charset="0"/>
              </a:rPr>
              <a:t>TIMSS, PISA und die Aufgaben </a:t>
            </a:r>
          </a:p>
        </p:txBody>
      </p:sp>
      <p:sp>
        <p:nvSpPr>
          <p:cNvPr id="9"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8" name="Textfeld 17"/>
          <p:cNvSpPr txBox="1"/>
          <p:nvPr/>
        </p:nvSpPr>
        <p:spPr>
          <a:xfrm>
            <a:off x="611560" y="1628800"/>
            <a:ext cx="3100721" cy="461665"/>
          </a:xfrm>
          <a:prstGeom prst="rect">
            <a:avLst/>
          </a:prstGeom>
          <a:noFill/>
        </p:spPr>
        <p:txBody>
          <a:bodyPr wrap="none" rtlCol="0">
            <a:spAutoFit/>
          </a:bodyPr>
          <a:lstStyle/>
          <a:p>
            <a:pPr algn="ctr"/>
            <a:r>
              <a:rPr lang="de-DE" dirty="0" smtClean="0">
                <a:latin typeface="Verdana" pitchFamily="34" charset="0"/>
                <a:ea typeface="Verdana" pitchFamily="34" charset="0"/>
                <a:cs typeface="Verdana" pitchFamily="34" charset="0"/>
              </a:rPr>
              <a:t>Und bei PISA 2000</a:t>
            </a:r>
            <a:endParaRPr lang="de-DE" dirty="0">
              <a:latin typeface="Verdana" pitchFamily="34" charset="0"/>
              <a:ea typeface="Verdana" pitchFamily="34" charset="0"/>
              <a:cs typeface="Verdana" pitchFamily="34" charset="0"/>
            </a:endParaRPr>
          </a:p>
        </p:txBody>
      </p:sp>
      <p:pic>
        <p:nvPicPr>
          <p:cNvPr id="59394" name="Picture 2"/>
          <p:cNvPicPr>
            <a:picLocks noChangeAspect="1" noChangeArrowheads="1"/>
          </p:cNvPicPr>
          <p:nvPr/>
        </p:nvPicPr>
        <p:blipFill>
          <a:blip r:embed="rId3" cstate="print"/>
          <a:srcRect/>
          <a:stretch>
            <a:fillRect/>
          </a:stretch>
        </p:blipFill>
        <p:spPr bwMode="auto">
          <a:xfrm>
            <a:off x="2051720" y="2449401"/>
            <a:ext cx="5112568" cy="3499879"/>
          </a:xfrm>
          <a:prstGeom prst="rect">
            <a:avLst/>
          </a:prstGeom>
          <a:noFill/>
          <a:ln w="9525">
            <a:noFill/>
            <a:miter lim="800000"/>
            <a:headEnd/>
            <a:tailEnd/>
          </a:ln>
          <a:effectLst>
            <a:outerShdw blurRad="165100" dist="38100" dir="2700000" sx="103000" sy="103000" algn="tl" rotWithShape="0">
              <a:prstClr val="black">
                <a:alpha val="40000"/>
              </a:prstClr>
            </a:outerShdw>
          </a:effectLst>
        </p:spPr>
      </p:pic>
      <p:pic>
        <p:nvPicPr>
          <p:cNvPr id="59396" name="Picture 4"/>
          <p:cNvPicPr>
            <a:picLocks noChangeAspect="1" noChangeArrowheads="1"/>
          </p:cNvPicPr>
          <p:nvPr/>
        </p:nvPicPr>
        <p:blipFill>
          <a:blip r:embed="rId4" cstate="print"/>
          <a:srcRect/>
          <a:stretch>
            <a:fillRect/>
          </a:stretch>
        </p:blipFill>
        <p:spPr bwMode="auto">
          <a:xfrm>
            <a:off x="467544" y="4149080"/>
            <a:ext cx="1215355" cy="1728192"/>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blinds(horizontal)">
                                      <p:cBhvr>
                                        <p:cTn id="7"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609600"/>
            <a:ext cx="7918648" cy="1143000"/>
          </a:xfrm>
        </p:spPr>
        <p:txBody>
          <a:bodyPr/>
          <a:lstStyle/>
          <a:p>
            <a:r>
              <a:rPr lang="de-DE" sz="2800" dirty="0" smtClean="0">
                <a:latin typeface="Verdana" pitchFamily="34" charset="0"/>
              </a:rPr>
              <a:t>TIMSS, PISA und die Aufgaben </a:t>
            </a:r>
          </a:p>
        </p:txBody>
      </p:sp>
      <p:sp>
        <p:nvSpPr>
          <p:cNvPr id="9"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8" name="Textfeld 17"/>
          <p:cNvSpPr txBox="1"/>
          <p:nvPr/>
        </p:nvSpPr>
        <p:spPr>
          <a:xfrm>
            <a:off x="1323882" y="1844824"/>
            <a:ext cx="3321936" cy="461665"/>
          </a:xfrm>
          <a:prstGeom prst="rect">
            <a:avLst/>
          </a:prstGeom>
          <a:noFill/>
        </p:spPr>
        <p:txBody>
          <a:bodyPr wrap="none" rtlCol="0">
            <a:spAutoFit/>
          </a:bodyPr>
          <a:lstStyle/>
          <a:p>
            <a:pPr algn="ctr"/>
            <a:r>
              <a:rPr lang="de-DE" dirty="0" smtClean="0">
                <a:latin typeface="Verdana" pitchFamily="34" charset="0"/>
                <a:ea typeface="Verdana" pitchFamily="34" charset="0"/>
                <a:cs typeface="Verdana" pitchFamily="34" charset="0"/>
              </a:rPr>
              <a:t>…und bei PISA 2006</a:t>
            </a:r>
            <a:endParaRPr lang="de-DE" dirty="0">
              <a:latin typeface="Verdana" pitchFamily="34" charset="0"/>
              <a:ea typeface="Verdana" pitchFamily="34" charset="0"/>
              <a:cs typeface="Verdana" pitchFamily="34" charset="0"/>
            </a:endParaRPr>
          </a:p>
        </p:txBody>
      </p:sp>
      <p:pic>
        <p:nvPicPr>
          <p:cNvPr id="59396" name="Picture 4"/>
          <p:cNvPicPr>
            <a:picLocks noChangeAspect="1" noChangeArrowheads="1"/>
          </p:cNvPicPr>
          <p:nvPr/>
        </p:nvPicPr>
        <p:blipFill>
          <a:blip r:embed="rId3" cstate="print"/>
          <a:srcRect/>
          <a:stretch>
            <a:fillRect/>
          </a:stretch>
        </p:blipFill>
        <p:spPr bwMode="auto">
          <a:xfrm>
            <a:off x="7812360" y="332656"/>
            <a:ext cx="860876" cy="1224136"/>
          </a:xfrm>
          <a:prstGeom prst="rect">
            <a:avLst/>
          </a:prstGeom>
          <a:noFill/>
          <a:ln w="9525">
            <a:noFill/>
            <a:miter lim="800000"/>
            <a:headEnd/>
            <a:tailEnd/>
          </a:ln>
        </p:spPr>
      </p:pic>
      <p:pic>
        <p:nvPicPr>
          <p:cNvPr id="60418" name="Picture 2"/>
          <p:cNvPicPr>
            <a:picLocks noChangeAspect="1" noChangeArrowheads="1"/>
          </p:cNvPicPr>
          <p:nvPr/>
        </p:nvPicPr>
        <p:blipFill>
          <a:blip r:embed="rId4" cstate="print"/>
          <a:srcRect/>
          <a:stretch>
            <a:fillRect/>
          </a:stretch>
        </p:blipFill>
        <p:spPr bwMode="auto">
          <a:xfrm>
            <a:off x="376955" y="2420888"/>
            <a:ext cx="5391599" cy="3744416"/>
          </a:xfrm>
          <a:prstGeom prst="rect">
            <a:avLst/>
          </a:prstGeom>
          <a:noFill/>
          <a:ln w="9525">
            <a:noFill/>
            <a:miter lim="800000"/>
            <a:headEnd/>
            <a:tailEnd/>
          </a:ln>
          <a:effectLst>
            <a:outerShdw blurRad="165100" dist="38100" dir="2700000" sx="103000" sy="103000" algn="tl" rotWithShape="0">
              <a:prstClr val="black">
                <a:alpha val="40000"/>
              </a:prstClr>
            </a:outerShdw>
          </a:effectLst>
        </p:spPr>
      </p:pic>
      <p:sp>
        <p:nvSpPr>
          <p:cNvPr id="11" name="Rechteck 10"/>
          <p:cNvSpPr/>
          <p:nvPr/>
        </p:nvSpPr>
        <p:spPr>
          <a:xfrm>
            <a:off x="5940152" y="1834946"/>
            <a:ext cx="2952328" cy="3970318"/>
          </a:xfrm>
          <a:prstGeom prst="rect">
            <a:avLst/>
          </a:prstGeom>
        </p:spPr>
        <p:txBody>
          <a:bodyPr wrap="square">
            <a:spAutoFit/>
          </a:bodyPr>
          <a:lstStyle/>
          <a:p>
            <a:pPr lvl="0"/>
            <a:r>
              <a:rPr lang="de-DE" sz="1200" b="1" dirty="0" smtClean="0">
                <a:solidFill>
                  <a:srgbClr val="000000"/>
                </a:solidFill>
                <a:latin typeface="Arial"/>
              </a:rPr>
              <a:t>Welche der folgenden Aussagen wird durch die Daten in der Abbildung gestützt?</a:t>
            </a:r>
          </a:p>
          <a:p>
            <a:pPr lvl="0"/>
            <a:r>
              <a:rPr lang="de-DE" sz="1200" dirty="0" smtClean="0">
                <a:solidFill>
                  <a:srgbClr val="000000"/>
                </a:solidFill>
                <a:latin typeface="Arial"/>
              </a:rPr>
              <a:t/>
            </a:r>
            <a:br>
              <a:rPr lang="de-DE" sz="1200" dirty="0" smtClean="0">
                <a:solidFill>
                  <a:srgbClr val="000000"/>
                </a:solidFill>
                <a:latin typeface="Arial"/>
              </a:rPr>
            </a:br>
            <a:r>
              <a:rPr lang="de-DE" sz="1200" b="1" dirty="0" smtClean="0">
                <a:solidFill>
                  <a:srgbClr val="000000"/>
                </a:solidFill>
                <a:latin typeface="Arial"/>
              </a:rPr>
              <a:t>A </a:t>
            </a:r>
            <a:r>
              <a:rPr lang="de-DE" sz="1200" dirty="0" smtClean="0">
                <a:solidFill>
                  <a:srgbClr val="000000"/>
                </a:solidFill>
                <a:latin typeface="Arial"/>
              </a:rPr>
              <a:t>In einigen Ländern putzen die Menschen häufiger ihre Zähne als in anderen Ländern.</a:t>
            </a:r>
          </a:p>
          <a:p>
            <a:pPr lvl="0"/>
            <a:r>
              <a:rPr lang="de-DE" sz="1200" dirty="0" smtClean="0">
                <a:solidFill>
                  <a:srgbClr val="000000"/>
                </a:solidFill>
                <a:latin typeface="Arial"/>
              </a:rPr>
              <a:t/>
            </a:r>
            <a:br>
              <a:rPr lang="de-DE" sz="1200" dirty="0" smtClean="0">
                <a:solidFill>
                  <a:srgbClr val="000000"/>
                </a:solidFill>
                <a:latin typeface="Arial"/>
              </a:rPr>
            </a:br>
            <a:r>
              <a:rPr lang="de-DE" sz="1200" b="1" dirty="0" smtClean="0">
                <a:solidFill>
                  <a:srgbClr val="000000"/>
                </a:solidFill>
                <a:latin typeface="Arial"/>
              </a:rPr>
              <a:t>B</a:t>
            </a:r>
            <a:r>
              <a:rPr lang="de-DE" sz="1200" dirty="0" smtClean="0">
                <a:solidFill>
                  <a:srgbClr val="000000"/>
                </a:solidFill>
                <a:latin typeface="Arial"/>
              </a:rPr>
              <a:t> Wenn man weniger als 20 Gramm Zucker pro Tag isst, dann bekommt man garantiert keine Karies.</a:t>
            </a:r>
          </a:p>
          <a:p>
            <a:pPr lvl="0"/>
            <a:r>
              <a:rPr lang="de-DE" sz="1200" dirty="0" smtClean="0">
                <a:solidFill>
                  <a:srgbClr val="000000"/>
                </a:solidFill>
                <a:latin typeface="Arial"/>
              </a:rPr>
              <a:t/>
            </a:r>
            <a:br>
              <a:rPr lang="de-DE" sz="1200" dirty="0" smtClean="0">
                <a:solidFill>
                  <a:srgbClr val="000000"/>
                </a:solidFill>
                <a:latin typeface="Arial"/>
              </a:rPr>
            </a:br>
            <a:r>
              <a:rPr lang="de-DE" sz="1200" b="1" dirty="0" smtClean="0">
                <a:solidFill>
                  <a:srgbClr val="000000"/>
                </a:solidFill>
                <a:latin typeface="Arial"/>
              </a:rPr>
              <a:t>C</a:t>
            </a:r>
            <a:r>
              <a:rPr lang="de-DE" sz="1200" dirty="0" smtClean="0">
                <a:solidFill>
                  <a:srgbClr val="000000"/>
                </a:solidFill>
                <a:latin typeface="Arial"/>
              </a:rPr>
              <a:t> Je mehr Zucker die Menschen essen, desto wahrscheinlicher bekommen sie Karies.</a:t>
            </a:r>
          </a:p>
          <a:p>
            <a:pPr lvl="0"/>
            <a:r>
              <a:rPr lang="de-DE" sz="1200" dirty="0" smtClean="0">
                <a:solidFill>
                  <a:srgbClr val="000000"/>
                </a:solidFill>
                <a:latin typeface="Arial"/>
              </a:rPr>
              <a:t/>
            </a:r>
            <a:br>
              <a:rPr lang="de-DE" sz="1200" dirty="0" smtClean="0">
                <a:solidFill>
                  <a:srgbClr val="000000"/>
                </a:solidFill>
                <a:latin typeface="Arial"/>
              </a:rPr>
            </a:br>
            <a:r>
              <a:rPr lang="de-DE" sz="1200" b="1" dirty="0" smtClean="0">
                <a:solidFill>
                  <a:srgbClr val="000000"/>
                </a:solidFill>
                <a:latin typeface="Arial"/>
              </a:rPr>
              <a:t>D</a:t>
            </a:r>
            <a:r>
              <a:rPr lang="de-DE" sz="1200" dirty="0" smtClean="0">
                <a:solidFill>
                  <a:srgbClr val="000000"/>
                </a:solidFill>
                <a:latin typeface="Arial"/>
              </a:rPr>
              <a:t> In den letzten Jahren ist die Karies-Rate in vielen Ländern gestiegen.</a:t>
            </a:r>
          </a:p>
          <a:p>
            <a:pPr lvl="0"/>
            <a:r>
              <a:rPr lang="de-DE" sz="1200" dirty="0" smtClean="0">
                <a:solidFill>
                  <a:srgbClr val="000000"/>
                </a:solidFill>
                <a:latin typeface="Arial"/>
              </a:rPr>
              <a:t/>
            </a:r>
            <a:br>
              <a:rPr lang="de-DE" sz="1200" dirty="0" smtClean="0">
                <a:solidFill>
                  <a:srgbClr val="000000"/>
                </a:solidFill>
                <a:latin typeface="Arial"/>
              </a:rPr>
            </a:br>
            <a:r>
              <a:rPr lang="de-DE" sz="1200" b="1" dirty="0" smtClean="0">
                <a:solidFill>
                  <a:srgbClr val="000000"/>
                </a:solidFill>
                <a:latin typeface="Arial"/>
              </a:rPr>
              <a:t>E</a:t>
            </a:r>
            <a:r>
              <a:rPr lang="de-DE" sz="1200" dirty="0" smtClean="0">
                <a:solidFill>
                  <a:srgbClr val="000000"/>
                </a:solidFill>
                <a:latin typeface="Arial"/>
              </a:rPr>
              <a:t> In den letzten Jahren ist der Konsum von Zucker in vielen Ländern gestiegen.</a:t>
            </a:r>
            <a:endParaRPr lang="de-DE" sz="1200" dirty="0">
              <a:solidFill>
                <a:srgbClr val="000000"/>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0418"/>
                                        </p:tgtEl>
                                        <p:attrNameLst>
                                          <p:attrName>style.visibility</p:attrName>
                                        </p:attrNameLst>
                                      </p:cBhvr>
                                      <p:to>
                                        <p:strVal val="visible"/>
                                      </p:to>
                                    </p:set>
                                    <p:animEffect transition="in" filter="blinds(horizontal)">
                                      <p:cBhvr>
                                        <p:cTn id="10" dur="500"/>
                                        <p:tgtEl>
                                          <p:spTgt spid="604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blinds(horizontal)">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blinds(horizontal)">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blinds(horizontal)">
                                      <p:cBhvr>
                                        <p:cTn id="25" dur="500"/>
                                        <p:tgtEl>
                                          <p:spTgt spid="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blinds(horizontal)">
                                      <p:cBhvr>
                                        <p:cTn id="30" dur="500"/>
                                        <p:tgtEl>
                                          <p:spTgt spid="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Effect transition="in" filter="blinds(horizontal)">
                                      <p:cBhvr>
                                        <p:cTn id="35"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8" name="Textfeld 17"/>
          <p:cNvSpPr txBox="1"/>
          <p:nvPr/>
        </p:nvSpPr>
        <p:spPr>
          <a:xfrm>
            <a:off x="683568" y="1340768"/>
            <a:ext cx="7848872" cy="4934684"/>
          </a:xfrm>
          <a:prstGeom prst="rect">
            <a:avLst/>
          </a:prstGeom>
          <a:noFill/>
        </p:spPr>
        <p:txBody>
          <a:bodyPr wrap="square" rtlCol="0">
            <a:spAutoFit/>
          </a:bodyPr>
          <a:lstStyle/>
          <a:p>
            <a:pPr algn="ctr">
              <a:lnSpc>
                <a:spcPts val="4000"/>
              </a:lnSpc>
            </a:pPr>
            <a:r>
              <a:rPr lang="de-DE" sz="2800" dirty="0" smtClean="0">
                <a:latin typeface="Verdana" pitchFamily="34" charset="0"/>
                <a:ea typeface="Verdana" pitchFamily="34" charset="0"/>
                <a:cs typeface="Verdana" pitchFamily="34" charset="0"/>
              </a:rPr>
              <a:t>Warum</a:t>
            </a:r>
          </a:p>
          <a:p>
            <a:pPr algn="ctr">
              <a:lnSpc>
                <a:spcPts val="4000"/>
              </a:lnSpc>
            </a:pPr>
            <a:r>
              <a:rPr lang="de-DE" sz="2800" dirty="0" smtClean="0">
                <a:latin typeface="Verdana" pitchFamily="34" charset="0"/>
                <a:ea typeface="Verdana" pitchFamily="34" charset="0"/>
                <a:cs typeface="Verdana" pitchFamily="34" charset="0"/>
              </a:rPr>
              <a:t> </a:t>
            </a:r>
          </a:p>
          <a:p>
            <a:pPr algn="ctr">
              <a:lnSpc>
                <a:spcPts val="4000"/>
              </a:lnSpc>
            </a:pPr>
            <a:r>
              <a:rPr lang="de-DE" sz="2800" dirty="0" err="1" smtClean="0">
                <a:effectLst>
                  <a:outerShdw blurRad="38100" dist="38100" dir="2700000" algn="tl">
                    <a:srgbClr val="000000">
                      <a:alpha val="43137"/>
                    </a:srgbClr>
                  </a:outerShdw>
                </a:effectLst>
                <a:latin typeface="Verdana" pitchFamily="34" charset="0"/>
                <a:ea typeface="Verdana" pitchFamily="34" charset="0"/>
                <a:cs typeface="Verdana" pitchFamily="34" charset="0"/>
              </a:rPr>
              <a:t>Konstruktivismus</a:t>
            </a:r>
            <a:r>
              <a:rPr lang="de-DE" sz="2800" dirty="0" smtClean="0">
                <a:latin typeface="Verdana" pitchFamily="34" charset="0"/>
                <a:ea typeface="Verdana" pitchFamily="34" charset="0"/>
                <a:cs typeface="Verdana" pitchFamily="34" charset="0"/>
              </a:rPr>
              <a:t> </a:t>
            </a:r>
          </a:p>
          <a:p>
            <a:pPr algn="ctr">
              <a:lnSpc>
                <a:spcPts val="4000"/>
              </a:lnSpc>
            </a:pPr>
            <a:r>
              <a:rPr lang="de-DE" sz="2800" dirty="0" smtClean="0">
                <a:latin typeface="Verdana" pitchFamily="34" charset="0"/>
                <a:ea typeface="Verdana" pitchFamily="34" charset="0"/>
                <a:cs typeface="Verdana" pitchFamily="34" charset="0"/>
              </a:rPr>
              <a:t>und </a:t>
            </a:r>
          </a:p>
          <a:p>
            <a:pPr algn="ctr">
              <a:lnSpc>
                <a:spcPts val="4000"/>
              </a:lnSpc>
            </a:pPr>
            <a:r>
              <a:rPr lang="de-DE" sz="2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Lernpsychologie </a:t>
            </a:r>
          </a:p>
          <a:p>
            <a:pPr algn="ctr">
              <a:lnSpc>
                <a:spcPts val="4000"/>
              </a:lnSpc>
            </a:pPr>
            <a:endParaRPr lang="de-DE" sz="2800" dirty="0" smtClean="0">
              <a:latin typeface="Verdana" pitchFamily="34" charset="0"/>
              <a:ea typeface="Verdana" pitchFamily="34" charset="0"/>
              <a:cs typeface="Verdana" pitchFamily="34" charset="0"/>
            </a:endParaRPr>
          </a:p>
          <a:p>
            <a:pPr algn="ctr">
              <a:lnSpc>
                <a:spcPts val="4000"/>
              </a:lnSpc>
            </a:pPr>
            <a:r>
              <a:rPr lang="de-DE" sz="2800" dirty="0" smtClean="0">
                <a:latin typeface="Verdana" pitchFamily="34" charset="0"/>
                <a:ea typeface="Verdana" pitchFamily="34" charset="0"/>
                <a:cs typeface="Verdana" pitchFamily="34" charset="0"/>
              </a:rPr>
              <a:t>Aufgaben für den naturwissenschaftlichen </a:t>
            </a:r>
          </a:p>
          <a:p>
            <a:pPr algn="ctr">
              <a:lnSpc>
                <a:spcPts val="4000"/>
              </a:lnSpc>
            </a:pPr>
            <a:r>
              <a:rPr lang="de-DE" sz="2800" dirty="0" smtClean="0">
                <a:latin typeface="Verdana" pitchFamily="34" charset="0"/>
                <a:ea typeface="Verdana" pitchFamily="34" charset="0"/>
                <a:cs typeface="Verdana" pitchFamily="34" charset="0"/>
              </a:rPr>
              <a:t>Unterricht empfehlen:</a:t>
            </a:r>
          </a:p>
          <a:p>
            <a:pPr algn="ctr"/>
            <a:r>
              <a:rPr lang="de-DE" dirty="0" smtClean="0">
                <a:latin typeface="Verdana" pitchFamily="34" charset="0"/>
                <a:ea typeface="Verdana" pitchFamily="34" charset="0"/>
                <a:cs typeface="Verdana" pitchFamily="34" charset="0"/>
              </a:rPr>
              <a:t> </a:t>
            </a:r>
            <a:br>
              <a:rPr lang="de-DE" dirty="0" smtClean="0">
                <a:latin typeface="Verdana" pitchFamily="34" charset="0"/>
                <a:ea typeface="Verdana" pitchFamily="34" charset="0"/>
                <a:cs typeface="Verdana" pitchFamily="34" charset="0"/>
              </a:rPr>
            </a:br>
            <a:endParaRPr lang="de-DE"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302096" y="381000"/>
            <a:ext cx="6934200" cy="1143000"/>
          </a:xfrm>
        </p:spPr>
        <p:txBody>
          <a:bodyPr rtlCol="0">
            <a:normAutofit/>
          </a:bodyPr>
          <a:lstStyle/>
          <a:p>
            <a:pPr eaLnBrk="1" fontAlgn="auto" hangingPunct="1">
              <a:spcAft>
                <a:spcPts val="0"/>
              </a:spcAft>
              <a:defRPr/>
            </a:pPr>
            <a:r>
              <a:rPr lang="de-DE" sz="2600" dirty="0" smtClean="0">
                <a:solidFill>
                  <a:schemeClr val="tx1"/>
                </a:solidFill>
                <a:latin typeface="Verdana" pitchFamily="34" charset="0"/>
                <a:ea typeface="Verdana" pitchFamily="34" charset="0"/>
                <a:cs typeface="Verdana" pitchFamily="34" charset="0"/>
              </a:rPr>
              <a:t>LEV VYGOTSKI (1896-1934)</a:t>
            </a:r>
          </a:p>
        </p:txBody>
      </p:sp>
      <p:sp>
        <p:nvSpPr>
          <p:cNvPr id="18435" name="Rectangle 3"/>
          <p:cNvSpPr>
            <a:spLocks noGrp="1" noChangeArrowheads="1"/>
          </p:cNvSpPr>
          <p:nvPr>
            <p:ph type="body" idx="1"/>
          </p:nvPr>
        </p:nvSpPr>
        <p:spPr>
          <a:xfrm>
            <a:off x="3200400" y="2057400"/>
            <a:ext cx="5334000" cy="609600"/>
          </a:xfrm>
        </p:spPr>
        <p:txBody>
          <a:bodyPr/>
          <a:lstStyle/>
          <a:p>
            <a:pPr eaLnBrk="1" hangingPunct="1">
              <a:buFontTx/>
              <a:buNone/>
            </a:pPr>
            <a:r>
              <a:rPr lang="de-DE" sz="2600" dirty="0" smtClean="0">
                <a:latin typeface="Verdana" pitchFamily="34" charset="0"/>
                <a:ea typeface="Verdana" pitchFamily="34" charset="0"/>
                <a:cs typeface="Verdana" pitchFamily="34" charset="0"/>
              </a:rPr>
              <a:t>Zone der proximalen Entwicklung</a:t>
            </a:r>
          </a:p>
        </p:txBody>
      </p:sp>
      <p:pic>
        <p:nvPicPr>
          <p:cNvPr id="29700" name="Picture 5"/>
          <p:cNvPicPr>
            <a:picLocks noChangeAspect="1" noChangeArrowheads="1"/>
          </p:cNvPicPr>
          <p:nvPr/>
        </p:nvPicPr>
        <p:blipFill>
          <a:blip r:embed="rId2" cstate="print"/>
          <a:srcRect/>
          <a:stretch>
            <a:fillRect/>
          </a:stretch>
        </p:blipFill>
        <p:spPr bwMode="auto">
          <a:xfrm>
            <a:off x="838200" y="1752600"/>
            <a:ext cx="2065338" cy="2566988"/>
          </a:xfrm>
          <a:prstGeom prst="rect">
            <a:avLst/>
          </a:prstGeom>
          <a:noFill/>
          <a:ln w="9525">
            <a:noFill/>
            <a:miter lim="800000"/>
            <a:headEnd/>
            <a:tailEnd/>
          </a:ln>
        </p:spPr>
      </p:pic>
      <p:pic>
        <p:nvPicPr>
          <p:cNvPr id="18438" name="Picture 6"/>
          <p:cNvPicPr>
            <a:picLocks noChangeAspect="1" noChangeArrowheads="1"/>
          </p:cNvPicPr>
          <p:nvPr/>
        </p:nvPicPr>
        <p:blipFill>
          <a:blip r:embed="rId3" cstate="print"/>
          <a:srcRect/>
          <a:stretch>
            <a:fillRect/>
          </a:stretch>
        </p:blipFill>
        <p:spPr bwMode="auto">
          <a:xfrm>
            <a:off x="2362200" y="3303588"/>
            <a:ext cx="6408738" cy="2411412"/>
          </a:xfrm>
          <a:prstGeom prst="rect">
            <a:avLst/>
          </a:prstGeom>
          <a:noFill/>
          <a:ln w="9525">
            <a:noFill/>
            <a:miter lim="800000"/>
            <a:headEnd/>
            <a:tailEnd/>
          </a:ln>
        </p:spPr>
      </p:pic>
      <p:pic>
        <p:nvPicPr>
          <p:cNvPr id="9" name="Picture 2" descr="C:\Users\lutz\Desktop\stäudel.de\GUP_logo.jpg"/>
          <p:cNvPicPr>
            <a:picLocks noChangeAspect="1" noChangeArrowheads="1"/>
          </p:cNvPicPr>
          <p:nvPr/>
        </p:nvPicPr>
        <p:blipFill>
          <a:blip r:embed="rId4"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1"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blinds(horizontal)">
                                      <p:cBhvr>
                                        <p:cTn id="12"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734144" y="381000"/>
            <a:ext cx="6934200" cy="1143000"/>
          </a:xfrm>
        </p:spPr>
        <p:txBody>
          <a:bodyPr rtlCol="0">
            <a:normAutofit/>
          </a:bodyPr>
          <a:lstStyle/>
          <a:p>
            <a:pPr eaLnBrk="1" fontAlgn="auto" hangingPunct="1">
              <a:spcAft>
                <a:spcPts val="0"/>
              </a:spcAft>
              <a:defRPr/>
            </a:pPr>
            <a:r>
              <a:rPr lang="de-DE" sz="2600" dirty="0" smtClean="0">
                <a:solidFill>
                  <a:schemeClr val="tx1"/>
                </a:solidFill>
                <a:latin typeface="Verdana" pitchFamily="34" charset="0"/>
                <a:ea typeface="Verdana" pitchFamily="34" charset="0"/>
                <a:cs typeface="Verdana" pitchFamily="34" charset="0"/>
              </a:rPr>
              <a:t>Franz E. WEINERT (1930 - 2001)</a:t>
            </a:r>
          </a:p>
        </p:txBody>
      </p:sp>
      <p:sp>
        <p:nvSpPr>
          <p:cNvPr id="18435" name="Rectangle 3"/>
          <p:cNvSpPr>
            <a:spLocks noGrp="1" noChangeArrowheads="1"/>
          </p:cNvSpPr>
          <p:nvPr>
            <p:ph type="body" idx="1"/>
          </p:nvPr>
        </p:nvSpPr>
        <p:spPr>
          <a:xfrm>
            <a:off x="3200400" y="2057400"/>
            <a:ext cx="5334000" cy="939552"/>
          </a:xfrm>
        </p:spPr>
        <p:txBody>
          <a:bodyPr/>
          <a:lstStyle/>
          <a:p>
            <a:pPr eaLnBrk="1" hangingPunct="1">
              <a:buFontTx/>
              <a:buNone/>
            </a:pPr>
            <a:r>
              <a:rPr lang="de-DE" sz="2600" dirty="0" smtClean="0">
                <a:latin typeface="Verdana" pitchFamily="34" charset="0"/>
                <a:ea typeface="Verdana" pitchFamily="34" charset="0"/>
                <a:cs typeface="Verdana" pitchFamily="34" charset="0"/>
              </a:rPr>
              <a:t>Trennung von Lern- und </a:t>
            </a:r>
            <a:br>
              <a:rPr lang="de-DE" sz="2600" dirty="0" smtClean="0">
                <a:latin typeface="Verdana" pitchFamily="34" charset="0"/>
                <a:ea typeface="Verdana" pitchFamily="34" charset="0"/>
                <a:cs typeface="Verdana" pitchFamily="34" charset="0"/>
              </a:rPr>
            </a:br>
            <a:r>
              <a:rPr lang="de-DE" sz="2600" dirty="0" smtClean="0">
                <a:latin typeface="Verdana" pitchFamily="34" charset="0"/>
                <a:ea typeface="Verdana" pitchFamily="34" charset="0"/>
                <a:cs typeface="Verdana" pitchFamily="34" charset="0"/>
              </a:rPr>
              <a:t>Leistungssituationen</a:t>
            </a:r>
          </a:p>
        </p:txBody>
      </p:sp>
      <p:pic>
        <p:nvPicPr>
          <p:cNvPr id="9"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1"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8" name="Textfeld 7"/>
          <p:cNvSpPr txBox="1"/>
          <p:nvPr/>
        </p:nvSpPr>
        <p:spPr>
          <a:xfrm>
            <a:off x="3059832" y="3501008"/>
            <a:ext cx="5256584" cy="2210175"/>
          </a:xfrm>
          <a:prstGeom prst="rect">
            <a:avLst/>
          </a:prstGeom>
          <a:noFill/>
          <a:ln w="25400">
            <a:solidFill>
              <a:schemeClr val="accent6">
                <a:lumMod val="75000"/>
              </a:schemeClr>
            </a:solidFill>
          </a:ln>
        </p:spPr>
        <p:txBody>
          <a:bodyPr wrap="square" lIns="288000" tIns="180000" bIns="180000" rtlCol="0">
            <a:spAutoFit/>
          </a:bodyPr>
          <a:lstStyle/>
          <a:p>
            <a:r>
              <a:rPr lang="de-DE" dirty="0" smtClean="0">
                <a:latin typeface="Verdana" pitchFamily="34" charset="0"/>
                <a:ea typeface="Verdana" pitchFamily="34" charset="0"/>
                <a:cs typeface="Verdana" pitchFamily="34" charset="0"/>
              </a:rPr>
              <a:t>„Wer sich subjektiv in einer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Leistungssituation wähnt, bemüht sich in erster Linie darum, Erfolge zu erzielen und Misserfolge zu vermeiden</a:t>
            </a:r>
            <a:r>
              <a:rPr lang="de-DE" dirty="0" smtClean="0"/>
              <a:t>.“</a:t>
            </a:r>
            <a:endParaRPr lang="de-DE" dirty="0"/>
          </a:p>
        </p:txBody>
      </p:sp>
      <p:pic>
        <p:nvPicPr>
          <p:cNvPr id="4098" name="Picture 2" descr="http://www.psychologie.uni-heidelberg.de/willkomm/geschichte-entw/poster/images/fotos/weinert.jpg"/>
          <p:cNvPicPr>
            <a:picLocks noChangeAspect="1" noChangeArrowheads="1"/>
          </p:cNvPicPr>
          <p:nvPr/>
        </p:nvPicPr>
        <p:blipFill>
          <a:blip r:embed="rId3" cstate="print"/>
          <a:srcRect/>
          <a:stretch>
            <a:fillRect/>
          </a:stretch>
        </p:blipFill>
        <p:spPr bwMode="auto">
          <a:xfrm>
            <a:off x="1187624" y="1628800"/>
            <a:ext cx="1647825" cy="2543175"/>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609600"/>
            <a:ext cx="7918648" cy="1143000"/>
          </a:xfrm>
        </p:spPr>
        <p:txBody>
          <a:bodyPr/>
          <a:lstStyle/>
          <a:p>
            <a:r>
              <a:rPr lang="de-DE" sz="2800" dirty="0" smtClean="0">
                <a:latin typeface="Verdana" pitchFamily="34" charset="0"/>
              </a:rPr>
              <a:t>Baumert-Expertise (BLK) und SINUS</a:t>
            </a:r>
          </a:p>
        </p:txBody>
      </p:sp>
      <p:sp>
        <p:nvSpPr>
          <p:cNvPr id="9"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61442" name="Picture 2" descr="C:\Users\lutz\Desktop\stäudel.de\images\BLK_H60.jpg"/>
          <p:cNvPicPr>
            <a:picLocks noChangeAspect="1" noChangeArrowheads="1"/>
          </p:cNvPicPr>
          <p:nvPr/>
        </p:nvPicPr>
        <p:blipFill>
          <a:blip r:embed="rId3" cstate="print"/>
          <a:srcRect/>
          <a:stretch>
            <a:fillRect/>
          </a:stretch>
        </p:blipFill>
        <p:spPr bwMode="auto">
          <a:xfrm>
            <a:off x="611560" y="1916832"/>
            <a:ext cx="1784790" cy="2520280"/>
          </a:xfrm>
          <a:prstGeom prst="rect">
            <a:avLst/>
          </a:prstGeom>
          <a:noFill/>
        </p:spPr>
      </p:pic>
      <p:sp>
        <p:nvSpPr>
          <p:cNvPr id="10" name="Textfeld 9"/>
          <p:cNvSpPr txBox="1"/>
          <p:nvPr/>
        </p:nvSpPr>
        <p:spPr>
          <a:xfrm>
            <a:off x="2808289" y="1916832"/>
            <a:ext cx="5508127" cy="4047262"/>
          </a:xfrm>
          <a:prstGeom prst="rect">
            <a:avLst/>
          </a:prstGeom>
          <a:noFill/>
        </p:spPr>
        <p:txBody>
          <a:bodyPr wrap="square" rtlCol="0">
            <a:spAutoFit/>
          </a:bodyPr>
          <a:lstStyle/>
          <a:p>
            <a:r>
              <a:rPr lang="de-DE" sz="2000" dirty="0" smtClean="0">
                <a:latin typeface="Verdana" pitchFamily="34" charset="0"/>
                <a:ea typeface="Verdana" pitchFamily="34" charset="0"/>
                <a:cs typeface="Verdana" pitchFamily="34" charset="0"/>
              </a:rPr>
              <a:t>Modul 1: </a:t>
            </a:r>
            <a:r>
              <a:rPr lang="de-DE" sz="2000" i="1" dirty="0" smtClean="0">
                <a:latin typeface="Verdana" pitchFamily="34" charset="0"/>
                <a:ea typeface="Verdana" pitchFamily="34" charset="0"/>
                <a:cs typeface="Verdana" pitchFamily="34" charset="0"/>
              </a:rPr>
              <a:t>Weiterentwicklung der </a:t>
            </a:r>
            <a:br>
              <a:rPr lang="de-DE" sz="2000" i="1" dirty="0" smtClean="0">
                <a:latin typeface="Verdana" pitchFamily="34" charset="0"/>
                <a:ea typeface="Verdana" pitchFamily="34" charset="0"/>
                <a:cs typeface="Verdana" pitchFamily="34" charset="0"/>
              </a:rPr>
            </a:br>
            <a:r>
              <a:rPr lang="de-DE" sz="2000" i="1" dirty="0" smtClean="0">
                <a:latin typeface="Verdana" pitchFamily="34" charset="0"/>
                <a:ea typeface="Verdana" pitchFamily="34" charset="0"/>
                <a:cs typeface="Verdana" pitchFamily="34" charset="0"/>
              </a:rPr>
              <a:t>Aufgabenkultur im mathematisch-naturwissenschaftlichen Unterricht</a:t>
            </a:r>
          </a:p>
          <a:p>
            <a:endParaRPr lang="de-DE" sz="2000" i="1" dirty="0" smtClean="0">
              <a:latin typeface="Verdana" pitchFamily="34" charset="0"/>
              <a:ea typeface="Verdana" pitchFamily="34" charset="0"/>
              <a:cs typeface="Verdana" pitchFamily="34" charset="0"/>
            </a:endParaRPr>
          </a:p>
          <a:p>
            <a:pPr marL="177800" indent="-177800">
              <a:spcAft>
                <a:spcPts val="600"/>
              </a:spcAft>
              <a:buFontTx/>
              <a:buChar char="-"/>
            </a:pPr>
            <a:r>
              <a:rPr lang="de-DE" sz="1800" dirty="0" smtClean="0">
                <a:latin typeface="Verdana" pitchFamily="34" charset="0"/>
                <a:ea typeface="Verdana" pitchFamily="34" charset="0"/>
                <a:cs typeface="Verdana" pitchFamily="34" charset="0"/>
              </a:rPr>
              <a:t>Veränderung der Unterrichts-Skripte </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(Ablösung des fragend-entwickelnden Unterrichts und inhaltlicher Engführung)</a:t>
            </a:r>
          </a:p>
          <a:p>
            <a:pPr marL="177800" indent="-177800">
              <a:spcAft>
                <a:spcPts val="600"/>
              </a:spcAft>
              <a:buFontTx/>
              <a:buChar char="-"/>
            </a:pPr>
            <a:r>
              <a:rPr lang="de-DE" sz="1800" dirty="0" smtClean="0">
                <a:latin typeface="Verdana" pitchFamily="34" charset="0"/>
                <a:ea typeface="Verdana" pitchFamily="34" charset="0"/>
                <a:cs typeface="Verdana" pitchFamily="34" charset="0"/>
              </a:rPr>
              <a:t>Berücksichtigung unterschiedlicher Kompetenzniveaus der Lernenden (Differenzierung)</a:t>
            </a:r>
          </a:p>
          <a:p>
            <a:pPr marL="177800" indent="-177800">
              <a:spcAft>
                <a:spcPts val="600"/>
              </a:spcAft>
              <a:buFontTx/>
              <a:buChar char="-"/>
            </a:pPr>
            <a:r>
              <a:rPr lang="de-DE" sz="1800" dirty="0" smtClean="0">
                <a:latin typeface="Verdana" pitchFamily="34" charset="0"/>
                <a:ea typeface="Verdana" pitchFamily="34" charset="0"/>
                <a:cs typeface="Verdana" pitchFamily="34" charset="0"/>
              </a:rPr>
              <a:t>Übung, Vertiefung, Anwendung zu Flexibilisierung von Wissen</a:t>
            </a:r>
          </a:p>
          <a:p>
            <a:pPr marL="177800" indent="-177800">
              <a:spcAft>
                <a:spcPts val="600"/>
              </a:spcAft>
              <a:buFontTx/>
              <a:buChar char="-"/>
            </a:pPr>
            <a:r>
              <a:rPr lang="de-DE" sz="1800" dirty="0" smtClean="0">
                <a:latin typeface="Verdana" pitchFamily="34" charset="0"/>
                <a:ea typeface="Verdana" pitchFamily="34" charset="0"/>
                <a:cs typeface="Verdana" pitchFamily="34" charset="0"/>
              </a:rPr>
              <a:t>Sicherung von kumulativem Lernen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6" name="Grafik 5"/>
          <p:cNvPicPr/>
          <p:nvPr/>
        </p:nvPicPr>
        <p:blipFill>
          <a:blip r:embed="rId3" cstate="print"/>
          <a:srcRect t="15449"/>
          <a:stretch>
            <a:fillRect/>
          </a:stretch>
        </p:blipFill>
        <p:spPr bwMode="auto">
          <a:xfrm>
            <a:off x="2411760" y="332656"/>
            <a:ext cx="5616624" cy="6381328"/>
          </a:xfrm>
          <a:prstGeom prst="rect">
            <a:avLst/>
          </a:prstGeom>
          <a:noFill/>
          <a:ln w="9525">
            <a:noFill/>
            <a:miter lim="800000"/>
            <a:headEnd/>
            <a:tailEnd/>
          </a:ln>
        </p:spPr>
      </p:pic>
      <p:sp>
        <p:nvSpPr>
          <p:cNvPr id="10" name="Textfeld 9"/>
          <p:cNvSpPr txBox="1"/>
          <p:nvPr/>
        </p:nvSpPr>
        <p:spPr>
          <a:xfrm>
            <a:off x="467544" y="3068960"/>
            <a:ext cx="2305439" cy="830997"/>
          </a:xfrm>
          <a:prstGeom prst="rect">
            <a:avLst/>
          </a:prstGeom>
          <a:noFill/>
        </p:spPr>
        <p:txBody>
          <a:bodyPr wrap="none" rtlCol="0">
            <a:spAutoFit/>
          </a:bodyPr>
          <a:lstStyle/>
          <a:p>
            <a:r>
              <a:rPr lang="de-DE" dirty="0" smtClean="0">
                <a:latin typeface="Verdana" pitchFamily="34" charset="0"/>
                <a:ea typeface="Verdana" pitchFamily="34" charset="0"/>
                <a:cs typeface="Verdana" pitchFamily="34" charset="0"/>
              </a:rPr>
              <a:t>Stichwort:</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Heterogenität</a:t>
            </a:r>
            <a:endParaRPr lang="de-DE" dirty="0">
              <a:latin typeface="Verdana" pitchFamily="34" charset="0"/>
              <a:ea typeface="Verdana" pitchFamily="34" charset="0"/>
              <a:cs typeface="Verdana" pitchFamily="34" charset="0"/>
            </a:endParaRPr>
          </a:p>
        </p:txBody>
      </p:sp>
      <p:pic>
        <p:nvPicPr>
          <p:cNvPr id="12" name="Picture 3"/>
          <p:cNvPicPr>
            <a:picLocks noChangeAspect="1" noChangeArrowheads="1"/>
          </p:cNvPicPr>
          <p:nvPr/>
        </p:nvPicPr>
        <p:blipFill>
          <a:blip r:embed="rId4" cstate="print"/>
          <a:srcRect/>
          <a:stretch>
            <a:fillRect/>
          </a:stretch>
        </p:blipFill>
        <p:spPr bwMode="auto">
          <a:xfrm>
            <a:off x="579537" y="3933056"/>
            <a:ext cx="1400175" cy="10763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404664"/>
            <a:ext cx="7918648" cy="915888"/>
          </a:xfrm>
        </p:spPr>
        <p:txBody>
          <a:bodyPr/>
          <a:lstStyle/>
          <a:p>
            <a:r>
              <a:rPr lang="de-DE" sz="2800" dirty="0" smtClean="0">
                <a:solidFill>
                  <a:schemeClr val="tx1"/>
                </a:solidFill>
                <a:latin typeface="Verdana" pitchFamily="34" charset="0"/>
              </a:rPr>
              <a:t>Was macht eine Aufgabe zu einer </a:t>
            </a:r>
            <a:br>
              <a:rPr lang="de-DE" sz="2800" dirty="0" smtClean="0">
                <a:solidFill>
                  <a:schemeClr val="tx1"/>
                </a:solidFill>
                <a:latin typeface="Verdana" pitchFamily="34" charset="0"/>
              </a:rPr>
            </a:br>
            <a:r>
              <a:rPr lang="de-DE" sz="2800" dirty="0" smtClean="0">
                <a:solidFill>
                  <a:schemeClr val="tx1"/>
                </a:solidFill>
                <a:latin typeface="Verdana" pitchFamily="34" charset="0"/>
              </a:rPr>
              <a:t>guten Aufgabe?</a:t>
            </a:r>
          </a:p>
        </p:txBody>
      </p:sp>
      <p:sp>
        <p:nvSpPr>
          <p:cNvPr id="9" name="Fußzeilenplatzhalter 3"/>
          <p:cNvSpPr>
            <a:spLocks noGrp="1"/>
          </p:cNvSpPr>
          <p:nvPr>
            <p:ph type="ftr" sz="quarter" idx="11"/>
          </p:nvPr>
        </p:nvSpPr>
        <p:spPr>
          <a:xfrm>
            <a:off x="2267744" y="6381328"/>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1" name="Textfeld 10"/>
          <p:cNvSpPr txBox="1"/>
          <p:nvPr/>
        </p:nvSpPr>
        <p:spPr>
          <a:xfrm>
            <a:off x="899592" y="1375023"/>
            <a:ext cx="7979492" cy="5078313"/>
          </a:xfrm>
          <a:prstGeom prst="rect">
            <a:avLst/>
          </a:prstGeom>
          <a:noFill/>
        </p:spPr>
        <p:txBody>
          <a:bodyPr wrap="none" rtlCol="0">
            <a:spAutoFit/>
          </a:bodyPr>
          <a:lstStyle/>
          <a:p>
            <a:r>
              <a:rPr lang="de-DE" sz="2000" dirty="0" smtClean="0">
                <a:latin typeface="Verdana" pitchFamily="34" charset="0"/>
                <a:ea typeface="Verdana" pitchFamily="34" charset="0"/>
                <a:cs typeface="Verdana" pitchFamily="34" charset="0"/>
              </a:rPr>
              <a:t>günstig: aus einem </a:t>
            </a:r>
            <a:r>
              <a:rPr lang="de-DE" sz="2000" b="1" dirty="0" smtClean="0">
                <a:solidFill>
                  <a:srgbClr val="009900"/>
                </a:solidFill>
                <a:latin typeface="Verdana" pitchFamily="34" charset="0"/>
                <a:ea typeface="Verdana" pitchFamily="34" charset="0"/>
                <a:cs typeface="Verdana" pitchFamily="34" charset="0"/>
              </a:rPr>
              <a:t>Kontext</a:t>
            </a:r>
            <a:r>
              <a:rPr lang="de-DE" sz="2000" dirty="0" smtClean="0">
                <a:latin typeface="Verdana" pitchFamily="34" charset="0"/>
                <a:ea typeface="Verdana" pitchFamily="34" charset="0"/>
                <a:cs typeface="Verdana" pitchFamily="34" charset="0"/>
              </a:rPr>
              <a:t> heraus entwickelt</a:t>
            </a:r>
            <a:br>
              <a:rPr lang="de-DE" sz="20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(vgl. Chemie / Physik / Biologie im Kontext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sowie die Konstruktion von PISA-Aufgaben)</a:t>
            </a:r>
          </a:p>
          <a:p>
            <a:endParaRPr lang="de-DE" sz="1600" dirty="0" smtClean="0">
              <a:latin typeface="Verdana" pitchFamily="34" charset="0"/>
              <a:ea typeface="Verdana" pitchFamily="34" charset="0"/>
              <a:cs typeface="Verdana" pitchFamily="34" charset="0"/>
            </a:endParaRPr>
          </a:p>
          <a:p>
            <a:r>
              <a:rPr lang="de-DE" sz="2000" dirty="0" smtClean="0">
                <a:latin typeface="Verdana" pitchFamily="34" charset="0"/>
                <a:ea typeface="Verdana" pitchFamily="34" charset="0"/>
                <a:cs typeface="Verdana" pitchFamily="34" charset="0"/>
              </a:rPr>
              <a:t>günstig: eher </a:t>
            </a:r>
            <a:r>
              <a:rPr lang="de-DE" sz="2000" b="1" dirty="0" smtClean="0">
                <a:solidFill>
                  <a:srgbClr val="009900"/>
                </a:solidFill>
                <a:latin typeface="Verdana" pitchFamily="34" charset="0"/>
                <a:ea typeface="Verdana" pitchFamily="34" charset="0"/>
                <a:cs typeface="Verdana" pitchFamily="34" charset="0"/>
              </a:rPr>
              <a:t>offen</a:t>
            </a:r>
            <a:r>
              <a:rPr lang="de-DE" sz="2000" dirty="0" smtClean="0">
                <a:latin typeface="Verdana" pitchFamily="34" charset="0"/>
                <a:ea typeface="Verdana" pitchFamily="34" charset="0"/>
                <a:cs typeface="Verdana" pitchFamily="34" charset="0"/>
              </a:rPr>
              <a:t> als geschlossen </a:t>
            </a:r>
            <a:r>
              <a:rPr lang="de-DE" sz="1600" dirty="0" smtClean="0">
                <a:latin typeface="Verdana" pitchFamily="34" charset="0"/>
                <a:ea typeface="Verdana" pitchFamily="34" charset="0"/>
                <a:cs typeface="Verdana" pitchFamily="34" charset="0"/>
              </a:rPr>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(kann sich auf Ergebnisse beziehen wie auch auf die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Lösungswege)</a:t>
            </a:r>
          </a:p>
          <a:p>
            <a:endParaRPr lang="de-DE" sz="1600" dirty="0" smtClean="0">
              <a:latin typeface="Verdana" pitchFamily="34" charset="0"/>
              <a:ea typeface="Verdana" pitchFamily="34" charset="0"/>
              <a:cs typeface="Verdana" pitchFamily="34" charset="0"/>
            </a:endParaRPr>
          </a:p>
          <a:p>
            <a:r>
              <a:rPr lang="de-DE" sz="2000" dirty="0" smtClean="0">
                <a:latin typeface="Verdana" pitchFamily="34" charset="0"/>
                <a:ea typeface="Verdana" pitchFamily="34" charset="0"/>
                <a:cs typeface="Verdana" pitchFamily="34" charset="0"/>
              </a:rPr>
              <a:t>günstig: </a:t>
            </a:r>
            <a:r>
              <a:rPr lang="de-DE" sz="2000" b="1" dirty="0" smtClean="0">
                <a:solidFill>
                  <a:srgbClr val="009900"/>
                </a:solidFill>
                <a:latin typeface="Verdana" pitchFamily="34" charset="0"/>
                <a:ea typeface="Verdana" pitchFamily="34" charset="0"/>
                <a:cs typeface="Verdana" pitchFamily="34" charset="0"/>
              </a:rPr>
              <a:t>selbstdifferenzierend</a:t>
            </a:r>
            <a:r>
              <a:rPr lang="de-DE" sz="1600" dirty="0" smtClean="0">
                <a:latin typeface="Verdana" pitchFamily="34" charset="0"/>
                <a:ea typeface="Verdana" pitchFamily="34" charset="0"/>
                <a:cs typeface="Verdana" pitchFamily="34" charset="0"/>
              </a:rPr>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(spricht unterschiedliche Fähigkeitsniveaus; kann mit unterschiedlicher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fachlicher Vertiefung gelöst werden – oder mit angebotenen Hilfen)</a:t>
            </a:r>
          </a:p>
          <a:p>
            <a:endParaRPr lang="de-DE" sz="1600" dirty="0" smtClean="0">
              <a:latin typeface="Verdana" pitchFamily="34" charset="0"/>
              <a:ea typeface="Verdana" pitchFamily="34" charset="0"/>
              <a:cs typeface="Verdana" pitchFamily="34" charset="0"/>
            </a:endParaRPr>
          </a:p>
          <a:p>
            <a:r>
              <a:rPr lang="de-DE" sz="2000" dirty="0" smtClean="0">
                <a:latin typeface="Verdana" pitchFamily="34" charset="0"/>
                <a:ea typeface="Verdana" pitchFamily="34" charset="0"/>
                <a:cs typeface="Verdana" pitchFamily="34" charset="0"/>
              </a:rPr>
              <a:t>günstig: </a:t>
            </a:r>
            <a:r>
              <a:rPr lang="de-DE" sz="2000" b="1" dirty="0" smtClean="0">
                <a:solidFill>
                  <a:srgbClr val="009900"/>
                </a:solidFill>
                <a:latin typeface="Verdana" pitchFamily="34" charset="0"/>
                <a:ea typeface="Verdana" pitchFamily="34" charset="0"/>
                <a:cs typeface="Verdana" pitchFamily="34" charset="0"/>
              </a:rPr>
              <a:t>unterstützt</a:t>
            </a:r>
            <a:r>
              <a:rPr lang="de-DE" sz="2000" dirty="0" smtClean="0">
                <a:latin typeface="Verdana" pitchFamily="34" charset="0"/>
                <a:ea typeface="Verdana" pitchFamily="34" charset="0"/>
                <a:cs typeface="Verdana" pitchFamily="34" charset="0"/>
              </a:rPr>
              <a:t> Kooperation und Kommunikation</a:t>
            </a:r>
            <a:r>
              <a:rPr lang="de-DE" sz="1600" dirty="0" smtClean="0">
                <a:latin typeface="Verdana" pitchFamily="34" charset="0"/>
                <a:ea typeface="Verdana" pitchFamily="34" charset="0"/>
                <a:cs typeface="Verdana" pitchFamily="34" charset="0"/>
              </a:rPr>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(weitgehend unabhängig von der konkreten Aufgabe;</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aber eine Frage der Formulierung)</a:t>
            </a:r>
          </a:p>
          <a:p>
            <a:endParaRPr lang="de-DE" sz="1600" dirty="0" smtClean="0">
              <a:latin typeface="Verdana" pitchFamily="34" charset="0"/>
              <a:ea typeface="Verdana" pitchFamily="34" charset="0"/>
              <a:cs typeface="Verdana" pitchFamily="34" charset="0"/>
            </a:endParaRPr>
          </a:p>
          <a:p>
            <a:r>
              <a:rPr lang="de-DE" sz="2000" dirty="0" smtClean="0">
                <a:latin typeface="Verdana" pitchFamily="34" charset="0"/>
                <a:ea typeface="Verdana" pitchFamily="34" charset="0"/>
                <a:cs typeface="Verdana" pitchFamily="34" charset="0"/>
              </a:rPr>
              <a:t>günstig: </a:t>
            </a:r>
            <a:r>
              <a:rPr lang="de-DE" sz="2000" b="1" dirty="0" smtClean="0">
                <a:solidFill>
                  <a:srgbClr val="009900"/>
                </a:solidFill>
                <a:latin typeface="Verdana" pitchFamily="34" charset="0"/>
                <a:ea typeface="Verdana" pitchFamily="34" charset="0"/>
                <a:cs typeface="Verdana" pitchFamily="34" charset="0"/>
              </a:rPr>
              <a:t>aktiviert</a:t>
            </a:r>
            <a:r>
              <a:rPr lang="de-DE" sz="2000" dirty="0" smtClean="0">
                <a:latin typeface="Verdana" pitchFamily="34" charset="0"/>
                <a:ea typeface="Verdana" pitchFamily="34" charset="0"/>
                <a:cs typeface="Verdana" pitchFamily="34" charset="0"/>
              </a:rPr>
              <a:t> Vorwissen / ist kognitiv </a:t>
            </a:r>
            <a:r>
              <a:rPr lang="de-DE" sz="2000" b="1" dirty="0" smtClean="0">
                <a:solidFill>
                  <a:srgbClr val="009900"/>
                </a:solidFill>
                <a:latin typeface="Verdana" pitchFamily="34" charset="0"/>
                <a:ea typeface="Verdana" pitchFamily="34" charset="0"/>
                <a:cs typeface="Verdana" pitchFamily="34" charset="0"/>
              </a:rPr>
              <a:t>herausfordernd</a:t>
            </a:r>
            <a:r>
              <a:rPr lang="de-DE" sz="1600" dirty="0" smtClean="0">
                <a:latin typeface="Verdana" pitchFamily="34" charset="0"/>
                <a:ea typeface="Verdana" pitchFamily="34" charset="0"/>
                <a:cs typeface="Verdana" pitchFamily="34" charset="0"/>
              </a:rPr>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(anspruchsvolle Fragestellungen lösbar wenn Hilfen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angeboten werden)</a:t>
            </a:r>
            <a:endParaRPr lang="de-DE"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blinds(horizontal)">
                                      <p:cBhvr>
                                        <p:cTn id="22" dur="500"/>
                                        <p:tgtEl>
                                          <p:spTgt spid="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animEffect transition="in" filter="blinds(horizontal)">
                                      <p:cBhvr>
                                        <p:cTn id="27"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784920"/>
            <a:ext cx="7918648" cy="915888"/>
          </a:xfrm>
        </p:spPr>
        <p:txBody>
          <a:bodyPr/>
          <a:lstStyle/>
          <a:p>
            <a:r>
              <a:rPr lang="de-DE" sz="2800" dirty="0" smtClean="0">
                <a:latin typeface="Verdana" pitchFamily="34" charset="0"/>
                <a:ea typeface="Verdana" pitchFamily="34" charset="0"/>
                <a:cs typeface="Verdana" pitchFamily="34" charset="0"/>
              </a:rPr>
              <a:t>Reorganisation von (Alltags-) Wissen</a:t>
            </a:r>
            <a:br>
              <a:rPr lang="de-DE" sz="2800" dirty="0" smtClean="0">
                <a:latin typeface="Verdana" pitchFamily="34" charset="0"/>
                <a:ea typeface="Verdana" pitchFamily="34" charset="0"/>
                <a:cs typeface="Verdana" pitchFamily="34" charset="0"/>
              </a:rPr>
            </a:br>
            <a:r>
              <a:rPr lang="de-DE" sz="1800" dirty="0" smtClean="0">
                <a:solidFill>
                  <a:schemeClr val="tx1"/>
                </a:solidFill>
                <a:latin typeface="Verdana" pitchFamily="34" charset="0"/>
              </a:rPr>
              <a:t>Ein Beispiel aus der SINUS-Arbeit</a:t>
            </a:r>
          </a:p>
        </p:txBody>
      </p:sp>
      <p:sp>
        <p:nvSpPr>
          <p:cNvPr id="9"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8" name="Picture 3" descr="wasser"/>
          <p:cNvPicPr>
            <a:picLocks noChangeAspect="1" noChangeArrowheads="1"/>
          </p:cNvPicPr>
          <p:nvPr/>
        </p:nvPicPr>
        <p:blipFill>
          <a:blip r:embed="rId3" cstate="print"/>
          <a:srcRect l="52297"/>
          <a:stretch>
            <a:fillRect/>
          </a:stretch>
        </p:blipFill>
        <p:spPr bwMode="auto">
          <a:xfrm>
            <a:off x="5144739" y="1951062"/>
            <a:ext cx="2955653" cy="4286250"/>
          </a:xfrm>
          <a:prstGeom prst="rect">
            <a:avLst/>
          </a:prstGeom>
          <a:noFill/>
          <a:ln w="9525">
            <a:noFill/>
            <a:miter lim="800000"/>
            <a:headEnd/>
            <a:tailEnd/>
          </a:ln>
        </p:spPr>
      </p:pic>
      <p:sp>
        <p:nvSpPr>
          <p:cNvPr id="10" name="Textfeld 9"/>
          <p:cNvSpPr txBox="1"/>
          <p:nvPr/>
        </p:nvSpPr>
        <p:spPr>
          <a:xfrm>
            <a:off x="755576" y="2060848"/>
            <a:ext cx="3941614" cy="3139321"/>
          </a:xfrm>
          <a:prstGeom prst="rect">
            <a:avLst/>
          </a:prstGeom>
          <a:solidFill>
            <a:srgbClr val="FFC000"/>
          </a:solidFill>
        </p:spPr>
        <p:txBody>
          <a:bodyPr wrap="square">
            <a:spAutoFit/>
          </a:bodyPr>
          <a:lstStyle/>
          <a:p>
            <a:pPr algn="ctr">
              <a:defRPr/>
            </a:pPr>
            <a:r>
              <a:rPr lang="de-DE" sz="1800" dirty="0">
                <a:latin typeface="Arial" charset="0"/>
              </a:rPr>
              <a:t>Entwickelt  eine Reihe von Experimenten, </a:t>
            </a:r>
            <a:r>
              <a:rPr lang="de-DE" sz="1800" dirty="0" smtClean="0">
                <a:latin typeface="Arial" charset="0"/>
              </a:rPr>
              <a:t>mit </a:t>
            </a:r>
            <a:r>
              <a:rPr lang="de-DE" sz="1800" dirty="0">
                <a:latin typeface="Arial" charset="0"/>
              </a:rPr>
              <a:t>denen ihr die Aggregatzustände des </a:t>
            </a:r>
            <a:br>
              <a:rPr lang="de-DE" sz="1800" dirty="0">
                <a:latin typeface="Arial" charset="0"/>
              </a:rPr>
            </a:br>
            <a:r>
              <a:rPr lang="de-DE" sz="1800" dirty="0">
                <a:latin typeface="Arial" charset="0"/>
              </a:rPr>
              <a:t>Wassers und die Übergänge </a:t>
            </a:r>
            <a:r>
              <a:rPr lang="de-DE" sz="1800" dirty="0" smtClean="0">
                <a:latin typeface="Arial" charset="0"/>
              </a:rPr>
              <a:t>dazwischen darstellen </a:t>
            </a:r>
            <a:r>
              <a:rPr lang="de-DE" sz="1800" dirty="0">
                <a:latin typeface="Arial" charset="0"/>
              </a:rPr>
              <a:t>könnt.</a:t>
            </a:r>
          </a:p>
          <a:p>
            <a:pPr>
              <a:defRPr/>
            </a:pPr>
            <a:endParaRPr lang="de-DE" sz="1800" dirty="0">
              <a:latin typeface="Arial" charset="0"/>
            </a:endParaRPr>
          </a:p>
          <a:p>
            <a:pPr algn="ctr">
              <a:defRPr/>
            </a:pPr>
            <a:r>
              <a:rPr lang="de-DE" sz="1800" dirty="0">
                <a:latin typeface="Arial" charset="0"/>
              </a:rPr>
              <a:t>Fertigt eine Anleitung für diese </a:t>
            </a:r>
            <a:r>
              <a:rPr lang="de-DE" sz="1800" dirty="0" smtClean="0">
                <a:latin typeface="Arial" charset="0"/>
              </a:rPr>
              <a:t>Experimente an</a:t>
            </a:r>
            <a:r>
              <a:rPr lang="de-DE" sz="1800" dirty="0">
                <a:latin typeface="Arial" charset="0"/>
              </a:rPr>
              <a:t>, nach denen eine andere Gruppe sie </a:t>
            </a:r>
            <a:r>
              <a:rPr lang="de-DE" sz="1800" dirty="0" smtClean="0">
                <a:latin typeface="Arial" charset="0"/>
              </a:rPr>
              <a:t>durchführen </a:t>
            </a:r>
            <a:r>
              <a:rPr lang="de-DE" sz="1800" dirty="0">
                <a:latin typeface="Arial" charset="0"/>
              </a:rPr>
              <a:t>kann. Erläutert zusätzlich durch</a:t>
            </a:r>
            <a:br>
              <a:rPr lang="de-DE" sz="1800" dirty="0">
                <a:latin typeface="Arial" charset="0"/>
              </a:rPr>
            </a:br>
            <a:r>
              <a:rPr lang="de-DE" sz="1800" dirty="0">
                <a:latin typeface="Arial" charset="0"/>
              </a:rPr>
              <a:t>eine Skizze.</a:t>
            </a:r>
          </a:p>
        </p:txBody>
      </p:sp>
      <p:sp>
        <p:nvSpPr>
          <p:cNvPr id="12" name="Textfeld 11"/>
          <p:cNvSpPr txBox="1"/>
          <p:nvPr/>
        </p:nvSpPr>
        <p:spPr>
          <a:xfrm>
            <a:off x="683568" y="5445224"/>
            <a:ext cx="4220386" cy="646331"/>
          </a:xfrm>
          <a:prstGeom prst="rect">
            <a:avLst/>
          </a:prstGeom>
          <a:noFill/>
        </p:spPr>
        <p:txBody>
          <a:bodyPr wrap="none" rtlCol="0">
            <a:spAutoFit/>
          </a:bodyPr>
          <a:lstStyle/>
          <a:p>
            <a:r>
              <a:rPr lang="de-DE" sz="1800" dirty="0" smtClean="0">
                <a:latin typeface="Verdana" pitchFamily="34" charset="0"/>
                <a:ea typeface="Verdana" pitchFamily="34" charset="0"/>
                <a:cs typeface="Verdana" pitchFamily="34" charset="0"/>
              </a:rPr>
              <a:t>(kommt, in der Gruppe bearbeitet,</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i.d.R. ohne Hilfen aus.)</a:t>
            </a:r>
            <a:endParaRPr lang="de-DE"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linds(horizontal)">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dirty="0" smtClean="0">
                <a:latin typeface="Verdana" pitchFamily="34" charset="0"/>
              </a:rPr>
              <a:t>Hinweis</a:t>
            </a:r>
          </a:p>
        </p:txBody>
      </p:sp>
      <p:sp>
        <p:nvSpPr>
          <p:cNvPr id="5" name="Inhaltsplatzhalter 4"/>
          <p:cNvSpPr>
            <a:spLocks noGrp="1"/>
          </p:cNvSpPr>
          <p:nvPr>
            <p:ph idx="1"/>
          </p:nvPr>
        </p:nvSpPr>
        <p:spPr>
          <a:xfrm>
            <a:off x="539552" y="2132856"/>
            <a:ext cx="8352928" cy="3320008"/>
          </a:xfrm>
        </p:spPr>
        <p:txBody>
          <a:bodyPr/>
          <a:lstStyle/>
          <a:p>
            <a:pPr>
              <a:lnSpc>
                <a:spcPts val="3800"/>
              </a:lnSpc>
              <a:buNone/>
            </a:pPr>
            <a:r>
              <a:rPr lang="de-DE" sz="2800" dirty="0" smtClean="0">
                <a:latin typeface="Verdana" pitchFamily="34" charset="0"/>
                <a:ea typeface="Verdana" pitchFamily="34" charset="0"/>
                <a:cs typeface="Verdana" pitchFamily="34" charset="0"/>
              </a:rPr>
              <a:t>	</a:t>
            </a:r>
            <a:r>
              <a:rPr lang="de-DE" sz="2400" dirty="0" smtClean="0">
                <a:latin typeface="Verdana" pitchFamily="34" charset="0"/>
                <a:ea typeface="Verdana" pitchFamily="34" charset="0"/>
                <a:cs typeface="Verdana" pitchFamily="34" charset="0"/>
              </a:rPr>
              <a:t>Diese Präsentation sowie weitere Materialien zum Workshop finden Sie ab Freitag (17.01.) zum Download unter:</a:t>
            </a:r>
            <a:r>
              <a:rPr lang="de-DE" sz="2800" dirty="0" smtClean="0">
                <a:latin typeface="Verdana" pitchFamily="34" charset="0"/>
                <a:ea typeface="Verdana" pitchFamily="34" charset="0"/>
                <a:cs typeface="Verdana" pitchFamily="34" charset="0"/>
              </a:rPr>
              <a:t/>
            </a:r>
            <a:br>
              <a:rPr lang="de-DE" sz="2800" dirty="0" smtClean="0">
                <a:latin typeface="Verdana" pitchFamily="34" charset="0"/>
                <a:ea typeface="Verdana" pitchFamily="34" charset="0"/>
                <a:cs typeface="Verdana" pitchFamily="34" charset="0"/>
              </a:rPr>
            </a:br>
            <a:r>
              <a:rPr lang="de-DE" sz="2800" dirty="0" smtClean="0">
                <a:latin typeface="Verdana" pitchFamily="34" charset="0"/>
                <a:ea typeface="Verdana" pitchFamily="34" charset="0"/>
                <a:cs typeface="Verdana" pitchFamily="34" charset="0"/>
              </a:rPr>
              <a:t>     </a:t>
            </a:r>
            <a:r>
              <a:rPr lang="de-DE" sz="2400" dirty="0" smtClean="0">
                <a:solidFill>
                  <a:srgbClr val="0033CC"/>
                </a:solidFill>
                <a:latin typeface="Verdana" pitchFamily="34" charset="0"/>
                <a:ea typeface="Verdana" pitchFamily="34" charset="0"/>
                <a:cs typeface="Verdana" pitchFamily="34" charset="0"/>
              </a:rPr>
              <a:t>www.stäudel.de/2014_Loebau_AmH.html     </a:t>
            </a:r>
            <a:r>
              <a:rPr lang="de-DE" sz="2800" dirty="0" smtClean="0">
                <a:solidFill>
                  <a:srgbClr val="0033CC"/>
                </a:solidFill>
                <a:latin typeface="Verdana" pitchFamily="34" charset="0"/>
                <a:ea typeface="Verdana" pitchFamily="34" charset="0"/>
                <a:cs typeface="Verdana" pitchFamily="34" charset="0"/>
              </a:rPr>
              <a:t/>
            </a:r>
            <a:br>
              <a:rPr lang="de-DE" sz="2800" dirty="0" smtClean="0">
                <a:solidFill>
                  <a:srgbClr val="0033CC"/>
                </a:solidFill>
                <a:latin typeface="Verdana" pitchFamily="34" charset="0"/>
                <a:ea typeface="Verdana" pitchFamily="34" charset="0"/>
                <a:cs typeface="Verdana" pitchFamily="34" charset="0"/>
              </a:rPr>
            </a:br>
            <a:r>
              <a:rPr lang="de-DE" sz="2400" dirty="0" smtClean="0">
                <a:latin typeface="Verdana" pitchFamily="34" charset="0"/>
                <a:ea typeface="Verdana" pitchFamily="34" charset="0"/>
                <a:cs typeface="Verdana" pitchFamily="34" charset="0"/>
              </a:rPr>
              <a:t>bzw.</a:t>
            </a:r>
            <a:r>
              <a:rPr lang="de-DE" sz="2800" dirty="0" smtClean="0">
                <a:latin typeface="Verdana" pitchFamily="34" charset="0"/>
                <a:ea typeface="Verdana" pitchFamily="34" charset="0"/>
                <a:cs typeface="Verdana" pitchFamily="34" charset="0"/>
              </a:rPr>
              <a:t/>
            </a:r>
            <a:br>
              <a:rPr lang="de-DE" sz="2800" dirty="0" smtClean="0">
                <a:latin typeface="Verdana" pitchFamily="34" charset="0"/>
                <a:ea typeface="Verdana" pitchFamily="34" charset="0"/>
                <a:cs typeface="Verdana" pitchFamily="34" charset="0"/>
              </a:rPr>
            </a:br>
            <a:r>
              <a:rPr lang="de-DE" sz="2800" dirty="0" smtClean="0">
                <a:latin typeface="Verdana" pitchFamily="34" charset="0"/>
                <a:ea typeface="Verdana" pitchFamily="34" charset="0"/>
                <a:cs typeface="Verdana" pitchFamily="34" charset="0"/>
              </a:rPr>
              <a:t>	</a:t>
            </a:r>
            <a:r>
              <a:rPr lang="de-DE" sz="2400" dirty="0" smtClean="0">
                <a:solidFill>
                  <a:srgbClr val="0033CC"/>
                </a:solidFill>
                <a:latin typeface="Verdana" pitchFamily="34" charset="0"/>
                <a:ea typeface="Verdana" pitchFamily="34" charset="0"/>
                <a:cs typeface="Verdana" pitchFamily="34" charset="0"/>
              </a:rPr>
              <a:t>www.guteunterrichtspraxis-nw.org/ 	2014_Loebau_AmH.html </a:t>
            </a:r>
          </a:p>
        </p:txBody>
      </p:sp>
      <p:sp>
        <p:nvSpPr>
          <p:cNvPr id="9" name="Fußzeilenplatzhalter 3"/>
          <p:cNvSpPr>
            <a:spLocks noGrp="1"/>
          </p:cNvSpPr>
          <p:nvPr>
            <p:ph type="ftr" sz="quarter" idx="11"/>
          </p:nvPr>
        </p:nvSpPr>
        <p:spPr>
          <a:xfrm>
            <a:off x="2267744" y="6248400"/>
            <a:ext cx="4688160"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Leipzig, Workshop "</a:t>
            </a:r>
            <a:r>
              <a:rPr lang="de-DE" dirty="0" err="1" smtClean="0">
                <a:solidFill>
                  <a:schemeClr val="bg1">
                    <a:lumMod val="65000"/>
                  </a:schemeClr>
                </a:solidFill>
                <a:latin typeface="Verdana" pitchFamily="34" charset="0"/>
                <a:ea typeface="Verdana" pitchFamily="34" charset="0"/>
                <a:cs typeface="Verdana" pitchFamily="34" charset="0"/>
              </a:rPr>
              <a:t>AmH</a:t>
            </a:r>
            <a:r>
              <a:rPr lang="de-DE" dirty="0" smtClean="0">
                <a:solidFill>
                  <a:schemeClr val="bg1">
                    <a:lumMod val="65000"/>
                  </a:schemeClr>
                </a:solidFill>
                <a:latin typeface="Verdana" pitchFamily="34" charset="0"/>
                <a:ea typeface="Verdana" pitchFamily="34" charset="0"/>
                <a:cs typeface="Verdana" pitchFamily="34" charset="0"/>
              </a:rPr>
              <a:t>" </a:t>
            </a:r>
            <a:br>
              <a:rPr lang="de-DE" dirty="0" smtClean="0">
                <a:solidFill>
                  <a:schemeClr val="bg1">
                    <a:lumMod val="65000"/>
                  </a:schemeClr>
                </a:solidFill>
                <a:latin typeface="Verdana" pitchFamily="34" charset="0"/>
                <a:ea typeface="Verdana" pitchFamily="34" charset="0"/>
                <a:cs typeface="Verdana" pitchFamily="34" charset="0"/>
              </a:rPr>
            </a:br>
            <a:r>
              <a:rPr lang="de-DE" dirty="0" err="1" smtClean="0">
                <a:solidFill>
                  <a:schemeClr val="bg1">
                    <a:lumMod val="65000"/>
                  </a:schemeClr>
                </a:solidFill>
                <a:latin typeface="Verdana" pitchFamily="34" charset="0"/>
                <a:ea typeface="Verdana" pitchFamily="34" charset="0"/>
                <a:cs typeface="Verdana" pitchFamily="34" charset="0"/>
              </a:rPr>
              <a:t>Löbau</a:t>
            </a:r>
            <a:r>
              <a:rPr lang="de-DE" dirty="0" smtClean="0">
                <a:solidFill>
                  <a:schemeClr val="bg1">
                    <a:lumMod val="65000"/>
                  </a:schemeClr>
                </a:solidFill>
                <a:latin typeface="Verdana" pitchFamily="34" charset="0"/>
                <a:ea typeface="Verdana" pitchFamily="34" charset="0"/>
                <a:cs typeface="Verdana" pitchFamily="34" charset="0"/>
              </a:rPr>
              <a:t>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784920"/>
            <a:ext cx="7918648" cy="915888"/>
          </a:xfrm>
        </p:spPr>
        <p:txBody>
          <a:bodyPr/>
          <a:lstStyle/>
          <a:p>
            <a:pPr marL="177800" indent="-177800">
              <a:spcAft>
                <a:spcPts val="600"/>
              </a:spcAft>
            </a:pPr>
            <a:r>
              <a:rPr lang="de-DE" sz="2800" dirty="0" smtClean="0">
                <a:latin typeface="Verdana" pitchFamily="34" charset="0"/>
                <a:ea typeface="Verdana" pitchFamily="34" charset="0"/>
                <a:cs typeface="Verdana" pitchFamily="34" charset="0"/>
              </a:rPr>
              <a:t>Variation von Experimenten</a:t>
            </a:r>
            <a:br>
              <a:rPr lang="de-DE" sz="2800" dirty="0" smtClean="0">
                <a:latin typeface="Verdana" pitchFamily="34" charset="0"/>
                <a:ea typeface="Verdana" pitchFamily="34" charset="0"/>
                <a:cs typeface="Verdana" pitchFamily="34" charset="0"/>
              </a:rPr>
            </a:br>
            <a:r>
              <a:rPr lang="de-DE" sz="2800" dirty="0" smtClean="0">
                <a:latin typeface="Verdana" pitchFamily="34" charset="0"/>
                <a:ea typeface="Verdana" pitchFamily="34" charset="0"/>
                <a:cs typeface="Verdana" pitchFamily="34" charset="0"/>
              </a:rPr>
              <a:t>durch Analogie-Konstruktion</a:t>
            </a:r>
          </a:p>
        </p:txBody>
      </p:sp>
      <p:sp>
        <p:nvSpPr>
          <p:cNvPr id="9"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10" name="ASSELN.AVI">
            <a:hlinkClick r:id="" action="ppaction://media"/>
          </p:cNvPr>
          <p:cNvPicPr>
            <a:picLocks noRot="1" noChangeAspect="1"/>
          </p:cNvPicPr>
          <p:nvPr>
            <a:videoFile r:link="rId1"/>
          </p:nvPr>
        </p:nvPicPr>
        <p:blipFill>
          <a:blip r:embed="rId4" cstate="print"/>
          <a:stretch>
            <a:fillRect/>
          </a:stretch>
        </p:blipFill>
        <p:spPr>
          <a:xfrm>
            <a:off x="881590" y="2636912"/>
            <a:ext cx="3600400" cy="2880320"/>
          </a:xfrm>
          <a:prstGeom prst="rect">
            <a:avLst/>
          </a:prstGeom>
        </p:spPr>
      </p:pic>
      <p:sp>
        <p:nvSpPr>
          <p:cNvPr id="12" name="Rechteck 11"/>
          <p:cNvSpPr/>
          <p:nvPr/>
        </p:nvSpPr>
        <p:spPr>
          <a:xfrm>
            <a:off x="4572000" y="2348880"/>
            <a:ext cx="3816424" cy="3208571"/>
          </a:xfrm>
          <a:prstGeom prst="rect">
            <a:avLst/>
          </a:prstGeom>
        </p:spPr>
        <p:txBody>
          <a:bodyPr wrap="square">
            <a:spAutoFit/>
          </a:bodyPr>
          <a:lstStyle/>
          <a:p>
            <a:pPr>
              <a:lnSpc>
                <a:spcPts val="2500"/>
              </a:lnSpc>
              <a:spcAft>
                <a:spcPts val="600"/>
              </a:spcAft>
            </a:pPr>
            <a:r>
              <a:rPr lang="de-DE" sz="1600" b="1" dirty="0" smtClean="0">
                <a:latin typeface="Verdana" pitchFamily="34" charset="0"/>
                <a:ea typeface="Verdana" pitchFamily="34" charset="0"/>
                <a:cs typeface="Verdana" pitchFamily="34" charset="0"/>
              </a:rPr>
              <a:t>Aufgabe:</a:t>
            </a:r>
          </a:p>
          <a:p>
            <a:pPr>
              <a:lnSpc>
                <a:spcPts val="2500"/>
              </a:lnSpc>
              <a:spcAft>
                <a:spcPts val="600"/>
              </a:spcAft>
            </a:pPr>
            <a:r>
              <a:rPr lang="de-DE" sz="1600" dirty="0" smtClean="0">
                <a:latin typeface="Verdana" pitchFamily="34" charset="0"/>
                <a:ea typeface="Verdana" pitchFamily="34" charset="0"/>
                <a:cs typeface="Verdana" pitchFamily="34" charset="0"/>
              </a:rPr>
              <a:t>Entwerft ein Experiment, bei dem überprüft werden kann, ob es bei Asseln eine Feucht-Trocken-Vorliebe gibt. Geht dabei ähnlich vor wie bei der beschriebenen Untersuchung „hell – dunkel“.</a:t>
            </a:r>
          </a:p>
          <a:p>
            <a:pPr>
              <a:lnSpc>
                <a:spcPts val="2500"/>
              </a:lnSpc>
              <a:spcAft>
                <a:spcPts val="600"/>
              </a:spcAft>
            </a:pPr>
            <a:r>
              <a:rPr lang="de-DE" sz="1600" dirty="0" smtClean="0">
                <a:latin typeface="Verdana" pitchFamily="34" charset="0"/>
                <a:ea typeface="Verdana" pitchFamily="34" charset="0"/>
                <a:cs typeface="Verdana" pitchFamily="34" charset="0"/>
              </a:rPr>
              <a:t>Überlegt euch auch, wie ihr das Experiment auswerten wollt!</a:t>
            </a:r>
            <a:endParaRPr lang="de-DE" sz="1600" dirty="0">
              <a:latin typeface="Verdana" pitchFamily="34" charset="0"/>
              <a:ea typeface="Verdana" pitchFamily="34" charset="0"/>
              <a:cs typeface="Verdana" pitchFamily="34" charset="0"/>
            </a:endParaRPr>
          </a:p>
        </p:txBody>
      </p:sp>
      <p:sp>
        <p:nvSpPr>
          <p:cNvPr id="13" name="Textfeld 12"/>
          <p:cNvSpPr txBox="1"/>
          <p:nvPr/>
        </p:nvSpPr>
        <p:spPr>
          <a:xfrm>
            <a:off x="971600" y="1988840"/>
            <a:ext cx="1178528" cy="461665"/>
          </a:xfrm>
          <a:prstGeom prst="rect">
            <a:avLst/>
          </a:prstGeom>
          <a:noFill/>
        </p:spPr>
        <p:txBody>
          <a:bodyPr wrap="none" rtlCol="0">
            <a:spAutoFit/>
          </a:bodyPr>
          <a:lstStyle/>
          <a:p>
            <a:r>
              <a:rPr lang="de-DE" dirty="0" smtClean="0">
                <a:latin typeface="Verdana" pitchFamily="34" charset="0"/>
                <a:ea typeface="Verdana" pitchFamily="34" charset="0"/>
                <a:cs typeface="Verdana" pitchFamily="34" charset="0"/>
              </a:rPr>
              <a:t>Asseln</a:t>
            </a:r>
            <a:endParaRPr lang="de-DE" dirty="0">
              <a:latin typeface="Verdana" pitchFamily="34" charset="0"/>
              <a:ea typeface="Verdana" pitchFamily="34" charset="0"/>
              <a:cs typeface="Verdana" pitchFamily="34" charset="0"/>
            </a:endParaRPr>
          </a:p>
        </p:txBody>
      </p:sp>
      <p:sp>
        <p:nvSpPr>
          <p:cNvPr id="11" name="Textfeld 10"/>
          <p:cNvSpPr txBox="1"/>
          <p:nvPr/>
        </p:nvSpPr>
        <p:spPr>
          <a:xfrm>
            <a:off x="539552" y="5826750"/>
            <a:ext cx="7885300" cy="338554"/>
          </a:xfrm>
          <a:prstGeom prst="rect">
            <a:avLst/>
          </a:prstGeom>
          <a:noFill/>
        </p:spPr>
        <p:txBody>
          <a:bodyPr wrap="none" rtlCol="0">
            <a:spAutoFit/>
          </a:bodyPr>
          <a:lstStyle/>
          <a:p>
            <a:r>
              <a:rPr lang="de-DE" sz="1600" dirty="0" smtClean="0">
                <a:latin typeface="Verdana" pitchFamily="34" charset="0"/>
                <a:ea typeface="Verdana" pitchFamily="34" charset="0"/>
                <a:cs typeface="Verdana" pitchFamily="34" charset="0"/>
              </a:rPr>
              <a:t>Link zum Video: http://hypersoil.uni-muenster.de/1/03/video/ASSELN.AVI</a:t>
            </a:r>
            <a:endParaRPr lang="de-DE"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3792" y="856928"/>
            <a:ext cx="7918648" cy="915888"/>
          </a:xfrm>
        </p:spPr>
        <p:txBody>
          <a:bodyPr/>
          <a:lstStyle/>
          <a:p>
            <a:r>
              <a:rPr lang="de-DE" sz="2800" dirty="0" smtClean="0">
                <a:solidFill>
                  <a:schemeClr val="tx1"/>
                </a:solidFill>
                <a:latin typeface="Verdana" pitchFamily="34" charset="0"/>
              </a:rPr>
              <a:t>Was sich als Inhalt für Aufgaben </a:t>
            </a:r>
            <a:br>
              <a:rPr lang="de-DE" sz="2800" dirty="0" smtClean="0">
                <a:solidFill>
                  <a:schemeClr val="tx1"/>
                </a:solidFill>
                <a:latin typeface="Verdana" pitchFamily="34" charset="0"/>
              </a:rPr>
            </a:br>
            <a:r>
              <a:rPr lang="de-DE" sz="2800" dirty="0" smtClean="0">
                <a:solidFill>
                  <a:schemeClr val="tx1"/>
                </a:solidFill>
                <a:latin typeface="Verdana" pitchFamily="34" charset="0"/>
              </a:rPr>
              <a:t>besonders gut eignet:</a:t>
            </a:r>
          </a:p>
        </p:txBody>
      </p:sp>
      <p:sp>
        <p:nvSpPr>
          <p:cNvPr id="9"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5" name="Textfeld 14"/>
          <p:cNvSpPr txBox="1"/>
          <p:nvPr/>
        </p:nvSpPr>
        <p:spPr>
          <a:xfrm>
            <a:off x="1001774" y="2348880"/>
            <a:ext cx="7242634" cy="3424317"/>
          </a:xfrm>
          <a:prstGeom prst="rect">
            <a:avLst/>
          </a:prstGeom>
          <a:solidFill>
            <a:schemeClr val="bg1">
              <a:lumMod val="75000"/>
              <a:alpha val="86000"/>
            </a:schemeClr>
          </a:solidFill>
        </p:spPr>
        <p:txBody>
          <a:bodyPr wrap="none" lIns="468000" tIns="324000" rIns="468000" bIns="324000" rtlCol="0">
            <a:spAutoFit/>
          </a:bodyPr>
          <a:lstStyle/>
          <a:p>
            <a:pPr>
              <a:spcAft>
                <a:spcPts val="1200"/>
              </a:spcAft>
            </a:pPr>
            <a:r>
              <a:rPr lang="de-DE" sz="2800" dirty="0" smtClean="0">
                <a:latin typeface="Verdana" pitchFamily="34" charset="0"/>
                <a:ea typeface="Verdana" pitchFamily="34" charset="0"/>
                <a:cs typeface="Verdana" pitchFamily="34" charset="0"/>
              </a:rPr>
              <a:t>- Naturwissenschaftliches Arbeiten</a:t>
            </a:r>
          </a:p>
          <a:p>
            <a:pPr>
              <a:spcAft>
                <a:spcPts val="1200"/>
              </a:spcAft>
            </a:pPr>
            <a:r>
              <a:rPr lang="de-DE" sz="2800" dirty="0" smtClean="0">
                <a:latin typeface="Verdana" pitchFamily="34" charset="0"/>
                <a:ea typeface="Verdana" pitchFamily="34" charset="0"/>
                <a:cs typeface="Verdana" pitchFamily="34" charset="0"/>
              </a:rPr>
              <a:t>- Erkenntnisgewinnung</a:t>
            </a:r>
          </a:p>
          <a:p>
            <a:pPr>
              <a:spcAft>
                <a:spcPts val="1200"/>
              </a:spcAft>
              <a:buFontTx/>
              <a:buChar char="-"/>
            </a:pPr>
            <a:r>
              <a:rPr lang="de-DE" sz="2800" dirty="0" smtClean="0">
                <a:latin typeface="Verdana" pitchFamily="34" charset="0"/>
                <a:ea typeface="Verdana" pitchFamily="34" charset="0"/>
                <a:cs typeface="Verdana" pitchFamily="34" charset="0"/>
              </a:rPr>
              <a:t> Reorganisation von Alltagswissen</a:t>
            </a:r>
          </a:p>
          <a:p>
            <a:pPr>
              <a:spcAft>
                <a:spcPts val="1200"/>
              </a:spcAft>
              <a:buFontTx/>
              <a:buChar char="-"/>
            </a:pPr>
            <a:r>
              <a:rPr lang="de-DE" sz="2800" dirty="0" smtClean="0">
                <a:latin typeface="Verdana" pitchFamily="34" charset="0"/>
                <a:ea typeface="Verdana" pitchFamily="34" charset="0"/>
                <a:cs typeface="Verdana" pitchFamily="34" charset="0"/>
              </a:rPr>
              <a:t> begründetes Schlussfolgern</a:t>
            </a:r>
          </a:p>
          <a:p>
            <a:pPr>
              <a:spcAft>
                <a:spcPts val="1200"/>
              </a:spcAft>
              <a:buFontTx/>
              <a:buChar char="-"/>
            </a:pPr>
            <a:r>
              <a:rPr lang="de-DE" sz="2800" dirty="0" smtClean="0">
                <a:latin typeface="Verdana" pitchFamily="34" charset="0"/>
                <a:ea typeface="Verdana" pitchFamily="34" charset="0"/>
                <a:cs typeface="Verdana" pitchFamily="34" charset="0"/>
              </a:rPr>
              <a:t> (Wechsel der Darstellungsform)</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linds(horizont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linds(horizontal)">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linds(horizontal)">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blinds(horizontal)">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033288" y="692150"/>
            <a:ext cx="6923088" cy="1371600"/>
          </a:xfrm>
        </p:spPr>
        <p:txBody>
          <a:bodyPr/>
          <a:lstStyle/>
          <a:p>
            <a:pPr marL="838200" indent="-838200"/>
            <a:r>
              <a:rPr lang="de-DE" dirty="0" smtClean="0">
                <a:latin typeface="Verdana" pitchFamily="34" charset="0"/>
                <a:ea typeface="Verdana" pitchFamily="34" charset="0"/>
                <a:cs typeface="Verdana" pitchFamily="34" charset="0"/>
              </a:rPr>
              <a:t>Ausprobieren!</a:t>
            </a:r>
            <a:endParaRPr lang="de-DE" dirty="0">
              <a:latin typeface="Verdana" pitchFamily="34" charset="0"/>
              <a:ea typeface="Verdana" pitchFamily="34" charset="0"/>
              <a:cs typeface="Verdana" pitchFamily="34" charset="0"/>
            </a:endParaRPr>
          </a:p>
        </p:txBody>
      </p:sp>
      <p:sp>
        <p:nvSpPr>
          <p:cNvPr id="135171" name="Text Box 3"/>
          <p:cNvSpPr txBox="1">
            <a:spLocks noChangeArrowheads="1"/>
          </p:cNvSpPr>
          <p:nvPr/>
        </p:nvSpPr>
        <p:spPr bwMode="auto">
          <a:xfrm>
            <a:off x="971177" y="2314034"/>
            <a:ext cx="7201223" cy="3194721"/>
          </a:xfrm>
          <a:prstGeom prst="rect">
            <a:avLst/>
          </a:prstGeom>
          <a:noFill/>
          <a:ln w="9525">
            <a:noFill/>
            <a:miter lim="800000"/>
            <a:headEnd/>
            <a:tailEnd/>
          </a:ln>
          <a:effectLst/>
        </p:spPr>
        <p:txBody>
          <a:bodyPr wrap="square">
            <a:spAutoFit/>
          </a:bodyPr>
          <a:lstStyle/>
          <a:p>
            <a:pPr marL="442913">
              <a:lnSpc>
                <a:spcPct val="110000"/>
              </a:lnSpc>
              <a:spcAft>
                <a:spcPct val="35000"/>
              </a:spcAft>
              <a:tabLst>
                <a:tab pos="442913" algn="l"/>
              </a:tabLst>
            </a:pPr>
            <a:r>
              <a:rPr lang="de-DE" dirty="0" smtClean="0">
                <a:latin typeface="Verdana" pitchFamily="34" charset="0"/>
              </a:rPr>
              <a:t>Wählen Sie eine (oder mehrere) der ausliegenden Aufgaben und bearbeiten Sie sie mit Ihrem Nachbarn – erst ohne Hilfen, dann unter Benutzung der Hilfen.</a:t>
            </a:r>
          </a:p>
          <a:p>
            <a:pPr marL="442913">
              <a:lnSpc>
                <a:spcPct val="110000"/>
              </a:lnSpc>
              <a:spcAft>
                <a:spcPct val="35000"/>
              </a:spcAft>
              <a:tabLst>
                <a:tab pos="442913" algn="l"/>
              </a:tabLst>
            </a:pPr>
            <a:endParaRPr lang="de-DE" dirty="0" smtClean="0">
              <a:latin typeface="Verdana" pitchFamily="34" charset="0"/>
            </a:endParaRPr>
          </a:p>
          <a:p>
            <a:pPr marL="442913">
              <a:lnSpc>
                <a:spcPct val="110000"/>
              </a:lnSpc>
              <a:spcAft>
                <a:spcPct val="35000"/>
              </a:spcAft>
              <a:tabLst>
                <a:tab pos="442913" algn="l"/>
              </a:tabLst>
            </a:pPr>
            <a:r>
              <a:rPr lang="de-DE" dirty="0" smtClean="0">
                <a:latin typeface="Verdana" pitchFamily="34" charset="0"/>
              </a:rPr>
              <a:t>Achten Sie dabei auch darauf, welcher Art die Hilfen sind. </a:t>
            </a:r>
            <a:endParaRPr lang="de-DE" dirty="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blinds(horizontal)">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5171">
                                            <p:txEl>
                                              <p:pRg st="2" end="2"/>
                                            </p:txEl>
                                          </p:spTgt>
                                        </p:tgtEl>
                                        <p:attrNameLst>
                                          <p:attrName>style.visibility</p:attrName>
                                        </p:attrNameLst>
                                      </p:cBhvr>
                                      <p:to>
                                        <p:strVal val="visible"/>
                                      </p:to>
                                    </p:set>
                                    <p:animEffect transition="in" filter="blinds(horizontal)">
                                      <p:cBhvr>
                                        <p:cTn id="12" dur="500"/>
                                        <p:tgtEl>
                                          <p:spTgt spid="135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476672"/>
            <a:ext cx="7918648" cy="915888"/>
          </a:xfrm>
        </p:spPr>
        <p:txBody>
          <a:bodyPr/>
          <a:lstStyle/>
          <a:p>
            <a:r>
              <a:rPr lang="de-DE" sz="2800" dirty="0" smtClean="0">
                <a:latin typeface="Verdana" pitchFamily="34" charset="0"/>
                <a:ea typeface="Verdana" pitchFamily="34" charset="0"/>
                <a:cs typeface="Verdana" pitchFamily="34" charset="0"/>
              </a:rPr>
              <a:t>Wie die Hilfen „gestrickt“ sind</a:t>
            </a:r>
            <a:endParaRPr lang="de-DE" sz="2800" dirty="0" smtClean="0">
              <a:solidFill>
                <a:schemeClr val="tx1"/>
              </a:solidFill>
              <a:latin typeface="Verdana" pitchFamily="34" charset="0"/>
            </a:endParaRPr>
          </a:p>
        </p:txBody>
      </p:sp>
      <p:sp>
        <p:nvSpPr>
          <p:cNvPr id="9" name="Fußzeilenplatzhalter 3"/>
          <p:cNvSpPr>
            <a:spLocks noGrp="1"/>
          </p:cNvSpPr>
          <p:nvPr>
            <p:ph type="ftr" sz="quarter" idx="11"/>
          </p:nvPr>
        </p:nvSpPr>
        <p:spPr>
          <a:xfrm>
            <a:off x="2267744" y="630932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3" name="Rechteck 12"/>
          <p:cNvSpPr/>
          <p:nvPr/>
        </p:nvSpPr>
        <p:spPr>
          <a:xfrm>
            <a:off x="1475656" y="1340768"/>
            <a:ext cx="6408712" cy="4408899"/>
          </a:xfrm>
          <a:prstGeom prst="rect">
            <a:avLst/>
          </a:prstGeom>
        </p:spPr>
        <p:txBody>
          <a:bodyPr wrap="square">
            <a:spAutoFit/>
          </a:bodyPr>
          <a:lstStyle/>
          <a:p>
            <a:pPr>
              <a:lnSpc>
                <a:spcPct val="150000"/>
              </a:lnSpc>
              <a:spcBef>
                <a:spcPts val="1200"/>
              </a:spcBef>
              <a:spcAft>
                <a:spcPts val="300"/>
              </a:spcAft>
            </a:pPr>
            <a:r>
              <a:rPr lang="de-DE" sz="1800" dirty="0" smtClean="0">
                <a:latin typeface="Verdana" pitchFamily="34" charset="0"/>
                <a:ea typeface="Verdana" pitchFamily="34" charset="0"/>
                <a:cs typeface="Verdana" pitchFamily="34" charset="0"/>
              </a:rPr>
              <a:t>Die mit den Hilfen gegebenen Impulse und inhaltlichen Hinweise folgen im Großen und Ganzen dem</a:t>
            </a:r>
            <a:r>
              <a:rPr lang="de-DE" sz="1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 Vorgehen beim fragend-entwickelnden Unterrichtsgespräch</a:t>
            </a:r>
            <a:endParaRPr lang="de-DE" sz="1800" dirty="0" smtClean="0">
              <a:latin typeface="Verdana" pitchFamily="34" charset="0"/>
              <a:ea typeface="Verdana" pitchFamily="34" charset="0"/>
              <a:cs typeface="Verdana" pitchFamily="34" charset="0"/>
            </a:endParaRPr>
          </a:p>
          <a:p>
            <a:pPr>
              <a:lnSpc>
                <a:spcPct val="150000"/>
              </a:lnSpc>
              <a:spcBef>
                <a:spcPts val="1200"/>
              </a:spcBef>
              <a:spcAft>
                <a:spcPts val="300"/>
              </a:spcAft>
            </a:pPr>
            <a:r>
              <a:rPr lang="de-DE" sz="1800" dirty="0" smtClean="0">
                <a:latin typeface="Verdana" pitchFamily="34" charset="0"/>
                <a:ea typeface="Verdana" pitchFamily="34" charset="0"/>
                <a:cs typeface="Verdana" pitchFamily="34" charset="0"/>
              </a:rPr>
              <a:t>Wesentliche Unterschiede:</a:t>
            </a:r>
          </a:p>
          <a:p>
            <a:pPr>
              <a:lnSpc>
                <a:spcPct val="150000"/>
              </a:lnSpc>
              <a:spcBef>
                <a:spcPts val="1200"/>
              </a:spcBef>
              <a:spcAft>
                <a:spcPts val="300"/>
              </a:spcAft>
            </a:pPr>
            <a:r>
              <a:rPr lang="de-DE" sz="1800" dirty="0" smtClean="0">
                <a:latin typeface="Verdana" pitchFamily="34" charset="0"/>
                <a:ea typeface="Verdana" pitchFamily="34" charset="0"/>
                <a:cs typeface="Verdana" pitchFamily="34" charset="0"/>
              </a:rPr>
              <a:t>Die Lernenden bestimmen selbst, </a:t>
            </a:r>
            <a:r>
              <a:rPr lang="de-DE" sz="1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in welchem Umfang und wann </a:t>
            </a:r>
            <a:r>
              <a:rPr lang="de-DE" sz="1800" dirty="0" smtClean="0">
                <a:latin typeface="Verdana" pitchFamily="34" charset="0"/>
                <a:ea typeface="Verdana" pitchFamily="34" charset="0"/>
                <a:cs typeface="Verdana" pitchFamily="34" charset="0"/>
              </a:rPr>
              <a:t>sie Hilfen in Anspruch nehmen wollen.</a:t>
            </a:r>
          </a:p>
          <a:p>
            <a:pPr>
              <a:lnSpc>
                <a:spcPct val="150000"/>
              </a:lnSpc>
              <a:spcBef>
                <a:spcPts val="1200"/>
              </a:spcBef>
              <a:spcAft>
                <a:spcPts val="300"/>
              </a:spcAft>
            </a:pPr>
            <a:r>
              <a:rPr lang="de-DE" sz="1800" dirty="0" smtClean="0">
                <a:latin typeface="Verdana" pitchFamily="34" charset="0"/>
                <a:ea typeface="Verdana" pitchFamily="34" charset="0"/>
                <a:cs typeface="Verdana" pitchFamily="34" charset="0"/>
              </a:rPr>
              <a:t>Die Form der Inanspruchnahme </a:t>
            </a:r>
            <a:r>
              <a:rPr lang="de-DE" sz="1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entlastet </a:t>
            </a:r>
            <a:r>
              <a:rPr lang="de-DE" sz="1800" dirty="0" smtClean="0">
                <a:latin typeface="Verdana" pitchFamily="34" charset="0"/>
                <a:ea typeface="Verdana" pitchFamily="34" charset="0"/>
                <a:cs typeface="Verdana" pitchFamily="34" charset="0"/>
              </a:rPr>
              <a:t>im Blick auf das Gefühl von der Lehrkraft kontrolliert zu werden.</a:t>
            </a:r>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Pfeil nach unten 7"/>
          <p:cNvSpPr/>
          <p:nvPr/>
        </p:nvSpPr>
        <p:spPr>
          <a:xfrm rot="1941332">
            <a:off x="3253100" y="2033411"/>
            <a:ext cx="397461" cy="1944216"/>
          </a:xfrm>
          <a:prstGeom prst="downArrow">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unten 11"/>
          <p:cNvSpPr/>
          <p:nvPr/>
        </p:nvSpPr>
        <p:spPr>
          <a:xfrm rot="20048733">
            <a:off x="5210667" y="2033411"/>
            <a:ext cx="397461" cy="1944216"/>
          </a:xfrm>
          <a:prstGeom prst="downArrow">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Diagonal liegende Ecken des Rechtecks schneiden 12"/>
          <p:cNvSpPr/>
          <p:nvPr/>
        </p:nvSpPr>
        <p:spPr>
          <a:xfrm flipH="1">
            <a:off x="1619672" y="4309684"/>
            <a:ext cx="2592288" cy="864096"/>
          </a:xfrm>
          <a:prstGeom prst="snip2Diag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Tahoma" pitchFamily="34" charset="0"/>
                <a:ea typeface="Tahoma" pitchFamily="34" charset="0"/>
                <a:cs typeface="Tahoma" pitchFamily="34" charset="0"/>
              </a:rPr>
              <a:t>Inhaltliche </a:t>
            </a:r>
          </a:p>
          <a:p>
            <a:pPr algn="ctr"/>
            <a:r>
              <a:rPr lang="de-DE" dirty="0" smtClean="0">
                <a:solidFill>
                  <a:schemeClr val="tx1"/>
                </a:solidFill>
                <a:latin typeface="Tahoma" pitchFamily="34" charset="0"/>
                <a:ea typeface="Tahoma" pitchFamily="34" charset="0"/>
                <a:cs typeface="Tahoma" pitchFamily="34" charset="0"/>
              </a:rPr>
              <a:t>Hilfen</a:t>
            </a:r>
            <a:endParaRPr lang="de-DE" dirty="0">
              <a:solidFill>
                <a:schemeClr val="tx1"/>
              </a:solidFill>
              <a:latin typeface="Tahoma" pitchFamily="34" charset="0"/>
              <a:ea typeface="Tahoma" pitchFamily="34" charset="0"/>
              <a:cs typeface="Tahoma" pitchFamily="34" charset="0"/>
            </a:endParaRPr>
          </a:p>
        </p:txBody>
      </p:sp>
      <p:sp>
        <p:nvSpPr>
          <p:cNvPr id="14" name="Diagonal liegende Ecken des Rechtecks schneiden 13"/>
          <p:cNvSpPr/>
          <p:nvPr/>
        </p:nvSpPr>
        <p:spPr>
          <a:xfrm flipH="1">
            <a:off x="4860032" y="4293096"/>
            <a:ext cx="2592288" cy="864096"/>
          </a:xfrm>
          <a:prstGeom prst="snip2Diag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Tahoma" pitchFamily="34" charset="0"/>
                <a:ea typeface="Tahoma" pitchFamily="34" charset="0"/>
                <a:cs typeface="Tahoma" pitchFamily="34" charset="0"/>
              </a:rPr>
              <a:t>LernstrategischeHilfen</a:t>
            </a:r>
            <a:endParaRPr lang="de-DE" dirty="0">
              <a:solidFill>
                <a:schemeClr val="tx1"/>
              </a:solidFill>
              <a:latin typeface="Tahoma" pitchFamily="34" charset="0"/>
              <a:ea typeface="Tahoma" pitchFamily="34" charset="0"/>
              <a:cs typeface="Tahoma" pitchFamily="34" charset="0"/>
            </a:endParaRPr>
          </a:p>
        </p:txBody>
      </p:sp>
      <p:sp>
        <p:nvSpPr>
          <p:cNvPr id="10" name="Titel 2"/>
          <p:cNvSpPr txBox="1">
            <a:spLocks/>
          </p:cNvSpPr>
          <p:nvPr/>
        </p:nvSpPr>
        <p:spPr bwMode="auto">
          <a:xfrm>
            <a:off x="395536" y="856928"/>
            <a:ext cx="7918648" cy="915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800" b="0" i="0" u="none" strike="noStrike" kern="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Arten von Hilfen</a:t>
            </a:r>
            <a:endParaRPr kumimoji="0" lang="de-DE" sz="2800" b="0" i="0" u="none" strike="noStrike" kern="0" cap="none" spc="0" normalizeH="0" baseline="0" noProof="0" dirty="0" smtClean="0">
              <a:ln>
                <a:noFill/>
              </a:ln>
              <a:solidFill>
                <a:schemeClr val="tx1"/>
              </a:solidFill>
              <a:effectLst/>
              <a:uLnTx/>
              <a:uFillTx/>
              <a:latin typeface="Verdana" pitchFamily="34" charset="0"/>
              <a:ea typeface="+mj-ea"/>
              <a:cs typeface="+mj-c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692150"/>
            <a:ext cx="6275040" cy="1371600"/>
          </a:xfrm>
        </p:spPr>
        <p:txBody>
          <a:bodyPr/>
          <a:lstStyle/>
          <a:p>
            <a:pPr marL="838200" indent="-838200"/>
            <a:r>
              <a:rPr lang="de-DE" dirty="0" smtClean="0">
                <a:latin typeface="Verdana" pitchFamily="34" charset="0"/>
                <a:ea typeface="Verdana" pitchFamily="34" charset="0"/>
                <a:cs typeface="Verdana" pitchFamily="34" charset="0"/>
              </a:rPr>
              <a:t>Inhaltliche Hilfen</a:t>
            </a:r>
          </a:p>
        </p:txBody>
      </p:sp>
      <p:sp>
        <p:nvSpPr>
          <p:cNvPr id="133123" name="Text Box 3"/>
          <p:cNvSpPr txBox="1">
            <a:spLocks noChangeArrowheads="1"/>
          </p:cNvSpPr>
          <p:nvPr/>
        </p:nvSpPr>
        <p:spPr bwMode="auto">
          <a:xfrm>
            <a:off x="539750" y="1989138"/>
            <a:ext cx="7561263" cy="3810000"/>
          </a:xfrm>
          <a:prstGeom prst="rect">
            <a:avLst/>
          </a:prstGeom>
          <a:noFill/>
          <a:ln w="9525">
            <a:noFill/>
            <a:miter lim="800000"/>
            <a:headEnd/>
            <a:tailEnd/>
          </a:ln>
          <a:effectLst/>
        </p:spPr>
        <p:txBody>
          <a:bodyPr>
            <a:spAutoFit/>
          </a:bodyPr>
          <a:lstStyle/>
          <a:p>
            <a:pPr marL="457200" indent="-14288">
              <a:tabLst>
                <a:tab pos="542925" algn="l"/>
              </a:tabLst>
            </a:pPr>
            <a:r>
              <a:rPr lang="de-DE" sz="2000" dirty="0">
                <a:latin typeface="Verdana" pitchFamily="34" charset="0"/>
              </a:rPr>
              <a:t>z.B. als direkte Hilfe</a:t>
            </a:r>
          </a:p>
          <a:p>
            <a:pPr marL="457200" indent="-14288">
              <a:tabLst>
                <a:tab pos="542925" algn="l"/>
              </a:tabLst>
            </a:pPr>
            <a:endParaRPr lang="de-DE" sz="2000" dirty="0">
              <a:latin typeface="Verdana" pitchFamily="34" charset="0"/>
            </a:endParaRPr>
          </a:p>
          <a:p>
            <a:pPr marL="457200" indent="-14288">
              <a:buFont typeface="Wingdings" pitchFamily="2" charset="2"/>
              <a:buChar char="§"/>
              <a:tabLst>
                <a:tab pos="542925" algn="l"/>
              </a:tabLst>
            </a:pPr>
            <a:r>
              <a:rPr lang="de-DE" sz="2000" dirty="0">
                <a:latin typeface="Verdana" pitchFamily="34" charset="0"/>
              </a:rPr>
              <a:t> Die Formel für Kochsalz ist </a:t>
            </a:r>
            <a:r>
              <a:rPr lang="de-DE" sz="2000" dirty="0" err="1">
                <a:latin typeface="Verdana" pitchFamily="34" charset="0"/>
              </a:rPr>
              <a:t>NaCl</a:t>
            </a:r>
            <a:endParaRPr lang="de-DE" sz="2000" dirty="0">
              <a:latin typeface="Verdana" pitchFamily="34" charset="0"/>
            </a:endParaRPr>
          </a:p>
          <a:p>
            <a:pPr marL="457200" indent="-14288">
              <a:buFont typeface="Wingdings" pitchFamily="2" charset="2"/>
              <a:buChar char="§"/>
              <a:tabLst>
                <a:tab pos="542925" algn="l"/>
              </a:tabLst>
            </a:pPr>
            <a:r>
              <a:rPr lang="de-DE" sz="2000" dirty="0">
                <a:latin typeface="Verdana" pitchFamily="34" charset="0"/>
              </a:rPr>
              <a:t> Erinnere Dich: Kraft = Gegenkraft</a:t>
            </a:r>
          </a:p>
          <a:p>
            <a:pPr marL="457200" indent="-14288">
              <a:buFont typeface="Wingdings" pitchFamily="2" charset="2"/>
              <a:buChar char="§"/>
              <a:tabLst>
                <a:tab pos="542925" algn="l"/>
              </a:tabLst>
            </a:pPr>
            <a:r>
              <a:rPr lang="de-DE" sz="2000" dirty="0">
                <a:latin typeface="Verdana" pitchFamily="34" charset="0"/>
              </a:rPr>
              <a:t> Eidechsen gehören zu den wechselwarmen Tieren</a:t>
            </a:r>
          </a:p>
          <a:p>
            <a:pPr marL="457200" indent="-14288">
              <a:tabLst>
                <a:tab pos="542925" algn="l"/>
              </a:tabLst>
            </a:pPr>
            <a:endParaRPr lang="de-DE" sz="2000" dirty="0">
              <a:latin typeface="Verdana" pitchFamily="34" charset="0"/>
            </a:endParaRPr>
          </a:p>
          <a:p>
            <a:pPr marL="457200" indent="-14288">
              <a:tabLst>
                <a:tab pos="542925" algn="l"/>
              </a:tabLst>
            </a:pPr>
            <a:r>
              <a:rPr lang="de-DE" sz="2000" dirty="0">
                <a:latin typeface="Verdana" pitchFamily="34" charset="0"/>
              </a:rPr>
              <a:t>oder als Frage formuliert</a:t>
            </a:r>
          </a:p>
          <a:p>
            <a:pPr marL="457200" indent="-14288">
              <a:tabLst>
                <a:tab pos="542925" algn="l"/>
              </a:tabLst>
            </a:pPr>
            <a:endParaRPr lang="de-DE" sz="2000" dirty="0">
              <a:latin typeface="Verdana" pitchFamily="34" charset="0"/>
            </a:endParaRPr>
          </a:p>
          <a:p>
            <a:pPr marL="457200" indent="-14288">
              <a:buFont typeface="Wingdings" pitchFamily="2" charset="2"/>
              <a:buChar char="§"/>
              <a:tabLst>
                <a:tab pos="542925" algn="l"/>
              </a:tabLst>
            </a:pPr>
            <a:r>
              <a:rPr lang="de-DE" sz="2000" dirty="0">
                <a:latin typeface="Verdana" pitchFamily="34" charset="0"/>
              </a:rPr>
              <a:t> Mit welchem Gesetz kann man die Kräfte an einem      	Hebel beschreiben?</a:t>
            </a:r>
          </a:p>
          <a:p>
            <a:pPr marL="457200" indent="-14288">
              <a:buFont typeface="Wingdings" pitchFamily="2" charset="2"/>
              <a:buChar char="§"/>
              <a:tabLst>
                <a:tab pos="542925" algn="l"/>
              </a:tabLst>
            </a:pPr>
            <a:r>
              <a:rPr lang="de-DE" sz="2000" dirty="0">
                <a:latin typeface="Verdana" pitchFamily="34" charset="0"/>
              </a:rPr>
              <a:t> Wenn Chlorophyll grün erscheint, welchen </a:t>
            </a:r>
            <a:r>
              <a:rPr lang="de-DE" sz="2400" dirty="0"/>
              <a:t>Farb- </a:t>
            </a:r>
            <a:r>
              <a:rPr lang="de-DE" sz="2000" dirty="0">
                <a:latin typeface="Verdana" pitchFamily="34" charset="0"/>
              </a:rPr>
              <a:t>	  	</a:t>
            </a:r>
            <a:r>
              <a:rPr lang="de-DE" sz="2000" dirty="0" err="1">
                <a:latin typeface="Verdana" pitchFamily="34" charset="0"/>
              </a:rPr>
              <a:t>anteil</a:t>
            </a:r>
            <a:r>
              <a:rPr lang="de-DE" sz="2000" dirty="0">
                <a:latin typeface="Verdana" pitchFamily="34" charset="0"/>
              </a:rPr>
              <a:t> absorbiert es dann aus dem weißen Licht?</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blinds(horizontal)">
                                      <p:cBhvr>
                                        <p:cTn id="7" dur="500"/>
                                        <p:tgtEl>
                                          <p:spTgt spid="133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23">
                                            <p:txEl>
                                              <p:pRg st="2" end="2"/>
                                            </p:txEl>
                                          </p:spTgt>
                                        </p:tgtEl>
                                        <p:attrNameLst>
                                          <p:attrName>style.visibility</p:attrName>
                                        </p:attrNameLst>
                                      </p:cBhvr>
                                      <p:to>
                                        <p:strVal val="visible"/>
                                      </p:to>
                                    </p:set>
                                    <p:animEffect transition="in" filter="blinds(horizontal)">
                                      <p:cBhvr>
                                        <p:cTn id="12" dur="500"/>
                                        <p:tgtEl>
                                          <p:spTgt spid="133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23">
                                            <p:txEl>
                                              <p:pRg st="3" end="3"/>
                                            </p:txEl>
                                          </p:spTgt>
                                        </p:tgtEl>
                                        <p:attrNameLst>
                                          <p:attrName>style.visibility</p:attrName>
                                        </p:attrNameLst>
                                      </p:cBhvr>
                                      <p:to>
                                        <p:strVal val="visible"/>
                                      </p:to>
                                    </p:set>
                                    <p:animEffect transition="in" filter="blinds(horizontal)">
                                      <p:cBhvr>
                                        <p:cTn id="17" dur="500"/>
                                        <p:tgtEl>
                                          <p:spTgt spid="133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123">
                                            <p:txEl>
                                              <p:pRg st="4" end="4"/>
                                            </p:txEl>
                                          </p:spTgt>
                                        </p:tgtEl>
                                        <p:attrNameLst>
                                          <p:attrName>style.visibility</p:attrName>
                                        </p:attrNameLst>
                                      </p:cBhvr>
                                      <p:to>
                                        <p:strVal val="visible"/>
                                      </p:to>
                                    </p:set>
                                    <p:animEffect transition="in" filter="blinds(horizontal)">
                                      <p:cBhvr>
                                        <p:cTn id="22" dur="500"/>
                                        <p:tgtEl>
                                          <p:spTgt spid="133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3123">
                                            <p:txEl>
                                              <p:pRg st="6" end="6"/>
                                            </p:txEl>
                                          </p:spTgt>
                                        </p:tgtEl>
                                        <p:attrNameLst>
                                          <p:attrName>style.visibility</p:attrName>
                                        </p:attrNameLst>
                                      </p:cBhvr>
                                      <p:to>
                                        <p:strVal val="visible"/>
                                      </p:to>
                                    </p:set>
                                    <p:animEffect transition="in" filter="blinds(horizontal)">
                                      <p:cBhvr>
                                        <p:cTn id="27" dur="500"/>
                                        <p:tgtEl>
                                          <p:spTgt spid="1331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3123">
                                            <p:txEl>
                                              <p:pRg st="8" end="8"/>
                                            </p:txEl>
                                          </p:spTgt>
                                        </p:tgtEl>
                                        <p:attrNameLst>
                                          <p:attrName>style.visibility</p:attrName>
                                        </p:attrNameLst>
                                      </p:cBhvr>
                                      <p:to>
                                        <p:strVal val="visible"/>
                                      </p:to>
                                    </p:set>
                                    <p:animEffect transition="in" filter="blinds(horizontal)">
                                      <p:cBhvr>
                                        <p:cTn id="32" dur="500"/>
                                        <p:tgtEl>
                                          <p:spTgt spid="13312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3123">
                                            <p:txEl>
                                              <p:pRg st="9" end="9"/>
                                            </p:txEl>
                                          </p:spTgt>
                                        </p:tgtEl>
                                        <p:attrNameLst>
                                          <p:attrName>style.visibility</p:attrName>
                                        </p:attrNameLst>
                                      </p:cBhvr>
                                      <p:to>
                                        <p:strVal val="visible"/>
                                      </p:to>
                                    </p:set>
                                    <p:animEffect transition="in" filter="blinds(horizontal)">
                                      <p:cBhvr>
                                        <p:cTn id="37" dur="500"/>
                                        <p:tgtEl>
                                          <p:spTgt spid="133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033288" y="692150"/>
            <a:ext cx="6923088" cy="1371600"/>
          </a:xfrm>
        </p:spPr>
        <p:txBody>
          <a:bodyPr/>
          <a:lstStyle/>
          <a:p>
            <a:pPr marL="838200" indent="-838200"/>
            <a:r>
              <a:rPr lang="de-DE" dirty="0" smtClean="0">
                <a:latin typeface="Verdana" pitchFamily="34" charset="0"/>
                <a:ea typeface="Verdana" pitchFamily="34" charset="0"/>
                <a:cs typeface="Verdana" pitchFamily="34" charset="0"/>
              </a:rPr>
              <a:t>Lernstrategische </a:t>
            </a:r>
            <a:r>
              <a:rPr lang="de-DE" dirty="0">
                <a:latin typeface="Verdana" pitchFamily="34" charset="0"/>
                <a:ea typeface="Verdana" pitchFamily="34" charset="0"/>
                <a:cs typeface="Verdana" pitchFamily="34" charset="0"/>
              </a:rPr>
              <a:t>Hilfen</a:t>
            </a:r>
          </a:p>
        </p:txBody>
      </p:sp>
      <p:sp>
        <p:nvSpPr>
          <p:cNvPr id="135171" name="Text Box 3"/>
          <p:cNvSpPr txBox="1">
            <a:spLocks noChangeArrowheads="1"/>
          </p:cNvSpPr>
          <p:nvPr/>
        </p:nvSpPr>
        <p:spPr bwMode="auto">
          <a:xfrm>
            <a:off x="539750" y="1844675"/>
            <a:ext cx="7561263" cy="3973513"/>
          </a:xfrm>
          <a:prstGeom prst="rect">
            <a:avLst/>
          </a:prstGeom>
          <a:noFill/>
          <a:ln w="9525">
            <a:noFill/>
            <a:miter lim="800000"/>
            <a:headEnd/>
            <a:tailEnd/>
          </a:ln>
          <a:effectLst/>
        </p:spPr>
        <p:txBody>
          <a:bodyPr>
            <a:spAutoFit/>
          </a:bodyPr>
          <a:lstStyle/>
          <a:p>
            <a:pPr marL="442913">
              <a:lnSpc>
                <a:spcPct val="110000"/>
              </a:lnSpc>
              <a:spcAft>
                <a:spcPct val="35000"/>
              </a:spcAft>
              <a:buFont typeface="Wingdings" pitchFamily="2" charset="2"/>
              <a:buChar char="§"/>
              <a:tabLst>
                <a:tab pos="442913" algn="l"/>
              </a:tabLst>
            </a:pPr>
            <a:r>
              <a:rPr lang="de-DE" sz="2000" dirty="0">
                <a:latin typeface="Verdana" pitchFamily="34" charset="0"/>
              </a:rPr>
              <a:t>	Formuliere die Aufgabe in eigenen Worten!</a:t>
            </a:r>
          </a:p>
          <a:p>
            <a:pPr marL="442913">
              <a:lnSpc>
                <a:spcPct val="110000"/>
              </a:lnSpc>
              <a:spcAft>
                <a:spcPct val="35000"/>
              </a:spcAft>
              <a:buFont typeface="Wingdings" pitchFamily="2" charset="2"/>
              <a:buChar char="§"/>
              <a:tabLst>
                <a:tab pos="442913" algn="l"/>
              </a:tabLst>
            </a:pPr>
            <a:r>
              <a:rPr lang="de-DE" sz="2000" dirty="0">
                <a:latin typeface="Verdana" pitchFamily="34" charset="0"/>
              </a:rPr>
              <a:t>	Versuche die wichtigen von den unwichtigen 	Informationen zu trennen!</a:t>
            </a:r>
          </a:p>
          <a:p>
            <a:pPr marL="442913">
              <a:lnSpc>
                <a:spcPct val="110000"/>
              </a:lnSpc>
              <a:spcAft>
                <a:spcPct val="35000"/>
              </a:spcAft>
              <a:buFont typeface="Wingdings" pitchFamily="2" charset="2"/>
              <a:buChar char="§"/>
              <a:tabLst>
                <a:tab pos="442913" algn="l"/>
              </a:tabLst>
            </a:pPr>
            <a:r>
              <a:rPr lang="de-DE" sz="2000" dirty="0">
                <a:latin typeface="Verdana" pitchFamily="34" charset="0"/>
              </a:rPr>
              <a:t>	Was weißt du schon über den Sachverhalt und 	was kannst du daraus folgern?</a:t>
            </a:r>
          </a:p>
          <a:p>
            <a:pPr marL="442913">
              <a:lnSpc>
                <a:spcPct val="110000"/>
              </a:lnSpc>
              <a:spcAft>
                <a:spcPct val="35000"/>
              </a:spcAft>
              <a:buFont typeface="Wingdings" pitchFamily="2" charset="2"/>
              <a:buChar char="§"/>
              <a:tabLst>
                <a:tab pos="442913" algn="l"/>
              </a:tabLst>
            </a:pPr>
            <a:r>
              <a:rPr lang="de-DE" sz="2000" dirty="0">
                <a:latin typeface="Verdana" pitchFamily="34" charset="0"/>
              </a:rPr>
              <a:t>	Kennst du etwas Ähnliches?</a:t>
            </a:r>
          </a:p>
          <a:p>
            <a:pPr marL="442913">
              <a:lnSpc>
                <a:spcPct val="110000"/>
              </a:lnSpc>
              <a:spcAft>
                <a:spcPct val="35000"/>
              </a:spcAft>
              <a:buFont typeface="Wingdings" pitchFamily="2" charset="2"/>
              <a:buChar char="§"/>
              <a:tabLst>
                <a:tab pos="442913" algn="l"/>
              </a:tabLst>
            </a:pPr>
            <a:r>
              <a:rPr lang="de-DE" sz="2000" dirty="0">
                <a:latin typeface="Verdana" pitchFamily="34" charset="0"/>
              </a:rPr>
              <a:t>	Was weißt du schon über das Gesuchte und was 	benötigst du dafür?</a:t>
            </a:r>
          </a:p>
          <a:p>
            <a:pPr marL="442913">
              <a:lnSpc>
                <a:spcPct val="110000"/>
              </a:lnSpc>
              <a:spcAft>
                <a:spcPct val="35000"/>
              </a:spcAft>
              <a:buFont typeface="Wingdings" pitchFamily="2" charset="2"/>
              <a:buChar char="§"/>
              <a:tabLst>
                <a:tab pos="442913" algn="l"/>
              </a:tabLst>
            </a:pPr>
            <a:r>
              <a:rPr lang="de-DE" sz="2000" dirty="0">
                <a:latin typeface="Verdana" pitchFamily="34" charset="0"/>
              </a:rPr>
              <a:t>	Versuche das Problem in einem Schema / einer 	Skizze zu veranschaulichen! </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blinds(horizontal)">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blinds(horizontal)">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blinds(horizontal)">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blinds(horizontal)">
                                      <p:cBhvr>
                                        <p:cTn id="22" dur="500"/>
                                        <p:tgtEl>
                                          <p:spTgt spid="135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blinds(horizontal)">
                                      <p:cBhvr>
                                        <p:cTn id="27" dur="500"/>
                                        <p:tgtEl>
                                          <p:spTgt spid="135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5171">
                                            <p:txEl>
                                              <p:pRg st="5" end="5"/>
                                            </p:txEl>
                                          </p:spTgt>
                                        </p:tgtEl>
                                        <p:attrNameLst>
                                          <p:attrName>style.visibility</p:attrName>
                                        </p:attrNameLst>
                                      </p:cBhvr>
                                      <p:to>
                                        <p:strVal val="visible"/>
                                      </p:to>
                                    </p:set>
                                    <p:animEffect transition="in" filter="blinds(horizontal)">
                                      <p:cBhvr>
                                        <p:cTn id="32" dur="500"/>
                                        <p:tgtEl>
                                          <p:spTgt spid="135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51520" y="977280"/>
            <a:ext cx="4392488" cy="1371600"/>
          </a:xfrm>
        </p:spPr>
        <p:txBody>
          <a:bodyPr/>
          <a:lstStyle/>
          <a:p>
            <a:pPr marL="838200" indent="-838200" algn="l"/>
            <a:r>
              <a:rPr lang="de-DE" sz="3600" dirty="0" smtClean="0">
                <a:latin typeface="Verdana" pitchFamily="34" charset="0"/>
                <a:ea typeface="Verdana" pitchFamily="34" charset="0"/>
                <a:cs typeface="Verdana" pitchFamily="34" charset="0"/>
              </a:rPr>
              <a:t>Eine kurze Übung</a:t>
            </a:r>
            <a:endParaRPr lang="de-DE" sz="3600" dirty="0">
              <a:latin typeface="Verdana" pitchFamily="34" charset="0"/>
              <a:ea typeface="Verdana" pitchFamily="34" charset="0"/>
              <a:cs typeface="Verdana" pitchFamily="34" charset="0"/>
            </a:endParaRPr>
          </a:p>
        </p:txBody>
      </p:sp>
      <p:sp>
        <p:nvSpPr>
          <p:cNvPr id="135171" name="Text Box 3"/>
          <p:cNvSpPr txBox="1">
            <a:spLocks noChangeArrowheads="1"/>
          </p:cNvSpPr>
          <p:nvPr/>
        </p:nvSpPr>
        <p:spPr bwMode="auto">
          <a:xfrm>
            <a:off x="179089" y="2333896"/>
            <a:ext cx="4104879" cy="1311128"/>
          </a:xfrm>
          <a:prstGeom prst="rect">
            <a:avLst/>
          </a:prstGeom>
          <a:noFill/>
          <a:ln w="9525">
            <a:noFill/>
            <a:miter lim="800000"/>
            <a:headEnd/>
            <a:tailEnd/>
          </a:ln>
          <a:effectLst/>
        </p:spPr>
        <p:txBody>
          <a:bodyPr wrap="square">
            <a:spAutoFit/>
          </a:bodyPr>
          <a:lstStyle/>
          <a:p>
            <a:pPr marL="442913">
              <a:lnSpc>
                <a:spcPct val="110000"/>
              </a:lnSpc>
              <a:spcAft>
                <a:spcPct val="35000"/>
              </a:spcAft>
              <a:tabLst>
                <a:tab pos="442913" algn="l"/>
              </a:tabLst>
            </a:pPr>
            <a:r>
              <a:rPr lang="de-DE" dirty="0" smtClean="0">
                <a:latin typeface="Verdana" pitchFamily="34" charset="0"/>
              </a:rPr>
              <a:t>Skizzieren Sie bitte geeignete Hilfen zur folgenden Aufgabe:</a:t>
            </a:r>
            <a:endParaRPr lang="de-DE" dirty="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6" name="Picture 3" descr="Ballon"/>
          <p:cNvPicPr>
            <a:picLocks noChangeAspect="1" noChangeArrowheads="1"/>
          </p:cNvPicPr>
          <p:nvPr/>
        </p:nvPicPr>
        <p:blipFill>
          <a:blip r:embed="rId3" cstate="print"/>
          <a:srcRect/>
          <a:stretch>
            <a:fillRect/>
          </a:stretch>
        </p:blipFill>
        <p:spPr bwMode="auto">
          <a:xfrm>
            <a:off x="4687639" y="692696"/>
            <a:ext cx="4060825" cy="5410200"/>
          </a:xfrm>
          <a:prstGeom prst="rect">
            <a:avLst/>
          </a:prstGeom>
          <a:noFill/>
          <a:ln w="101600">
            <a:solidFill>
              <a:schemeClr val="bg1">
                <a:lumMod val="75000"/>
              </a:schemeClr>
            </a:solidFill>
            <a:miter lim="800000"/>
            <a:headEnd/>
            <a:tailEnd/>
          </a:ln>
        </p:spPr>
      </p:pic>
      <p:sp>
        <p:nvSpPr>
          <p:cNvPr id="9" name="Textfeld 8"/>
          <p:cNvSpPr txBox="1"/>
          <p:nvPr/>
        </p:nvSpPr>
        <p:spPr>
          <a:xfrm>
            <a:off x="1043608" y="3917374"/>
            <a:ext cx="2501134" cy="1815882"/>
          </a:xfrm>
          <a:prstGeom prst="rect">
            <a:avLst/>
          </a:prstGeom>
          <a:solidFill>
            <a:srgbClr val="FFFF00">
              <a:alpha val="80000"/>
            </a:srgbClr>
          </a:solidFill>
          <a:effectLst>
            <a:outerShdw blurRad="165100" dist="127000" dir="3300000" sx="105000" sy="105000" algn="tl" rotWithShape="0">
              <a:prstClr val="black">
                <a:alpha val="40000"/>
              </a:prstClr>
            </a:outerShdw>
          </a:effectLst>
        </p:spPr>
        <p:txBody>
          <a:bodyPr wrap="none" rtlCol="0">
            <a:spAutoFit/>
          </a:bodyPr>
          <a:lstStyle/>
          <a:p>
            <a:r>
              <a:rPr lang="de-DE" sz="2800" dirty="0" smtClean="0">
                <a:latin typeface="Verdana" pitchFamily="34" charset="0"/>
                <a:ea typeface="Verdana" pitchFamily="34" charset="0"/>
                <a:cs typeface="Verdana" pitchFamily="34" charset="0"/>
              </a:rPr>
              <a:t>Wie groß ist</a:t>
            </a:r>
            <a:br>
              <a:rPr lang="de-DE" sz="2800" dirty="0" smtClean="0">
                <a:latin typeface="Verdana" pitchFamily="34" charset="0"/>
                <a:ea typeface="Verdana" pitchFamily="34" charset="0"/>
                <a:cs typeface="Verdana" pitchFamily="34" charset="0"/>
              </a:rPr>
            </a:br>
            <a:r>
              <a:rPr lang="de-DE" sz="2800" dirty="0" smtClean="0">
                <a:latin typeface="Verdana" pitchFamily="34" charset="0"/>
                <a:ea typeface="Verdana" pitchFamily="34" charset="0"/>
                <a:cs typeface="Verdana" pitchFamily="34" charset="0"/>
              </a:rPr>
              <a:t>das Volumen</a:t>
            </a:r>
          </a:p>
          <a:p>
            <a:r>
              <a:rPr lang="de-DE" sz="2800" dirty="0" smtClean="0">
                <a:latin typeface="Verdana" pitchFamily="34" charset="0"/>
                <a:ea typeface="Verdana" pitchFamily="34" charset="0"/>
                <a:cs typeface="Verdana" pitchFamily="34" charset="0"/>
              </a:rPr>
              <a:t>des Ballons</a:t>
            </a:r>
            <a:br>
              <a:rPr lang="de-DE" sz="2800" dirty="0" smtClean="0">
                <a:latin typeface="Verdana" pitchFamily="34" charset="0"/>
                <a:ea typeface="Verdana" pitchFamily="34" charset="0"/>
                <a:cs typeface="Verdana" pitchFamily="34" charset="0"/>
              </a:rPr>
            </a:br>
            <a:r>
              <a:rPr lang="de-DE" sz="2800" dirty="0" smtClean="0">
                <a:latin typeface="Verdana" pitchFamily="34" charset="0"/>
                <a:ea typeface="Verdana" pitchFamily="34" charset="0"/>
                <a:cs typeface="Verdana" pitchFamily="34" charset="0"/>
              </a:rPr>
              <a:t>ungefähr?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blinds(horizontal)">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Ballon"/>
          <p:cNvPicPr>
            <a:picLocks noChangeAspect="1" noChangeArrowheads="1"/>
          </p:cNvPicPr>
          <p:nvPr/>
        </p:nvPicPr>
        <p:blipFill>
          <a:blip r:embed="rId3" cstate="print"/>
          <a:srcRect/>
          <a:stretch>
            <a:fillRect/>
          </a:stretch>
        </p:blipFill>
        <p:spPr bwMode="auto">
          <a:xfrm>
            <a:off x="2411760" y="723900"/>
            <a:ext cx="4060825" cy="5410200"/>
          </a:xfrm>
          <a:prstGeom prst="rect">
            <a:avLst/>
          </a:prstGeom>
          <a:noFill/>
          <a:ln w="254000">
            <a:solidFill>
              <a:schemeClr val="bg1">
                <a:lumMod val="75000"/>
              </a:schemeClr>
            </a:solidFill>
            <a:miter lim="800000"/>
            <a:headEnd/>
            <a:tailEnd/>
          </a:ln>
        </p:spPr>
      </p:pic>
      <p:pic>
        <p:nvPicPr>
          <p:cNvPr id="10255" name="Picture 15"/>
          <p:cNvPicPr>
            <a:picLocks noChangeAspect="1" noChangeArrowheads="1"/>
          </p:cNvPicPr>
          <p:nvPr/>
        </p:nvPicPr>
        <p:blipFill>
          <a:blip r:embed="rId4" cstate="print"/>
          <a:srcRect/>
          <a:stretch>
            <a:fillRect/>
          </a:stretch>
        </p:blipFill>
        <p:spPr bwMode="auto">
          <a:xfrm>
            <a:off x="5724128" y="980728"/>
            <a:ext cx="596900" cy="5062537"/>
          </a:xfrm>
          <a:prstGeom prst="rect">
            <a:avLst/>
          </a:prstGeom>
          <a:noFill/>
          <a:ln w="9525">
            <a:noFill/>
            <a:miter lim="800000"/>
            <a:headEnd/>
            <a:tailEnd/>
          </a:ln>
        </p:spPr>
      </p:pic>
      <p:cxnSp>
        <p:nvCxnSpPr>
          <p:cNvPr id="18" name="Gerade Verbindung 17"/>
          <p:cNvCxnSpPr/>
          <p:nvPr/>
        </p:nvCxnSpPr>
        <p:spPr>
          <a:xfrm>
            <a:off x="4572000" y="1873250"/>
            <a:ext cx="1571625" cy="1588"/>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cxnSp>
        <p:nvCxnSpPr>
          <p:cNvPr id="19" name="Gerade Verbindung 18"/>
          <p:cNvCxnSpPr/>
          <p:nvPr/>
        </p:nvCxnSpPr>
        <p:spPr>
          <a:xfrm>
            <a:off x="4572000" y="2106613"/>
            <a:ext cx="1571625" cy="1587"/>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cxnSp>
        <p:nvCxnSpPr>
          <p:cNvPr id="20" name="Gerade Verbindung 19"/>
          <p:cNvCxnSpPr/>
          <p:nvPr/>
        </p:nvCxnSpPr>
        <p:spPr>
          <a:xfrm>
            <a:off x="4572000" y="4713288"/>
            <a:ext cx="1571625" cy="1587"/>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grpSp>
        <p:nvGrpSpPr>
          <p:cNvPr id="2" name="Gruppieren 28"/>
          <p:cNvGrpSpPr>
            <a:grpSpLocks/>
          </p:cNvGrpSpPr>
          <p:nvPr/>
        </p:nvGrpSpPr>
        <p:grpSpPr bwMode="auto">
          <a:xfrm>
            <a:off x="2987824" y="1928813"/>
            <a:ext cx="2820988" cy="2767012"/>
            <a:chOff x="3143240" y="1928802"/>
            <a:chExt cx="2820576" cy="2767610"/>
          </a:xfrm>
        </p:grpSpPr>
        <p:sp>
          <p:nvSpPr>
            <p:cNvPr id="14" name="Ellipse 13"/>
            <p:cNvSpPr/>
            <p:nvPr/>
          </p:nvSpPr>
          <p:spPr>
            <a:xfrm>
              <a:off x="3152764" y="1928802"/>
              <a:ext cx="2811052" cy="2767610"/>
            </a:xfrm>
            <a:prstGeom prst="ellipse">
              <a:avLst/>
            </a:prstGeom>
            <a:solidFill>
              <a:schemeClr val="bg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Ellipse 20"/>
            <p:cNvSpPr/>
            <p:nvPr/>
          </p:nvSpPr>
          <p:spPr>
            <a:xfrm>
              <a:off x="3143240" y="3143501"/>
              <a:ext cx="2785656" cy="357265"/>
            </a:xfrm>
            <a:prstGeom prst="ellipse">
              <a:avLst/>
            </a:prstGeom>
            <a:solidFill>
              <a:schemeClr val="bg1">
                <a:lumMod val="85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cxnSp>
        <p:nvCxnSpPr>
          <p:cNvPr id="23" name="Gerade Verbindung 22"/>
          <p:cNvCxnSpPr/>
          <p:nvPr/>
        </p:nvCxnSpPr>
        <p:spPr>
          <a:xfrm rot="5400000" flipH="1" flipV="1">
            <a:off x="4572000" y="2357438"/>
            <a:ext cx="928687" cy="928688"/>
          </a:xfrm>
          <a:prstGeom prst="line">
            <a:avLst/>
          </a:prstGeom>
          <a:ln w="539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0256" name="Picture 16"/>
          <p:cNvPicPr>
            <a:picLocks noChangeAspect="1" noChangeArrowheads="1"/>
          </p:cNvPicPr>
          <p:nvPr/>
        </p:nvPicPr>
        <p:blipFill>
          <a:blip r:embed="rId5" cstate="print"/>
          <a:srcRect/>
          <a:stretch>
            <a:fillRect/>
          </a:stretch>
        </p:blipFill>
        <p:spPr bwMode="auto">
          <a:xfrm>
            <a:off x="3900488" y="2986088"/>
            <a:ext cx="1314450" cy="800100"/>
          </a:xfrm>
          <a:prstGeom prst="rect">
            <a:avLst/>
          </a:prstGeom>
          <a:noFill/>
          <a:ln w="9525">
            <a:noFill/>
            <a:miter lim="800000"/>
            <a:headEnd/>
            <a:tailEnd/>
          </a:ln>
        </p:spPr>
      </p:pic>
      <p:pic>
        <p:nvPicPr>
          <p:cNvPr id="13" name="Picture 2" descr="C:\Users\lutz\Desktop\stäudel.de\GUP_logo.jpg"/>
          <p:cNvPicPr>
            <a:picLocks noChangeAspect="1" noChangeArrowheads="1"/>
          </p:cNvPicPr>
          <p:nvPr/>
        </p:nvPicPr>
        <p:blipFill>
          <a:blip r:embed="rId6"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6" name="Textfeld 15"/>
          <p:cNvSpPr txBox="1"/>
          <p:nvPr/>
        </p:nvSpPr>
        <p:spPr>
          <a:xfrm>
            <a:off x="198658" y="2579420"/>
            <a:ext cx="2501134" cy="1815882"/>
          </a:xfrm>
          <a:prstGeom prst="rect">
            <a:avLst/>
          </a:prstGeom>
          <a:solidFill>
            <a:srgbClr val="FFFF00">
              <a:alpha val="80000"/>
            </a:srgbClr>
          </a:solidFill>
          <a:effectLst>
            <a:outerShdw blurRad="165100" dist="127000" dir="3300000" sx="105000" sy="105000" algn="tl" rotWithShape="0">
              <a:prstClr val="black">
                <a:alpha val="40000"/>
              </a:prstClr>
            </a:outerShdw>
          </a:effectLst>
        </p:spPr>
        <p:txBody>
          <a:bodyPr wrap="none" rtlCol="0">
            <a:spAutoFit/>
          </a:bodyPr>
          <a:lstStyle/>
          <a:p>
            <a:r>
              <a:rPr lang="de-DE" sz="2800" dirty="0" smtClean="0">
                <a:latin typeface="Verdana" pitchFamily="34" charset="0"/>
                <a:ea typeface="Verdana" pitchFamily="34" charset="0"/>
                <a:cs typeface="Verdana" pitchFamily="34" charset="0"/>
              </a:rPr>
              <a:t>Wie groß ist</a:t>
            </a:r>
            <a:br>
              <a:rPr lang="de-DE" sz="2800" dirty="0" smtClean="0">
                <a:latin typeface="Verdana" pitchFamily="34" charset="0"/>
                <a:ea typeface="Verdana" pitchFamily="34" charset="0"/>
                <a:cs typeface="Verdana" pitchFamily="34" charset="0"/>
              </a:rPr>
            </a:br>
            <a:r>
              <a:rPr lang="de-DE" sz="2800" dirty="0" smtClean="0">
                <a:latin typeface="Verdana" pitchFamily="34" charset="0"/>
                <a:ea typeface="Verdana" pitchFamily="34" charset="0"/>
                <a:cs typeface="Verdana" pitchFamily="34" charset="0"/>
              </a:rPr>
              <a:t>das Volumen</a:t>
            </a:r>
          </a:p>
          <a:p>
            <a:r>
              <a:rPr lang="de-DE" sz="2800" dirty="0" smtClean="0">
                <a:latin typeface="Verdana" pitchFamily="34" charset="0"/>
                <a:ea typeface="Verdana" pitchFamily="34" charset="0"/>
                <a:cs typeface="Verdana" pitchFamily="34" charset="0"/>
              </a:rPr>
              <a:t>des Ballons</a:t>
            </a:r>
            <a:br>
              <a:rPr lang="de-DE" sz="2800" dirty="0" smtClean="0">
                <a:latin typeface="Verdana" pitchFamily="34" charset="0"/>
                <a:ea typeface="Verdana" pitchFamily="34" charset="0"/>
                <a:cs typeface="Verdana" pitchFamily="34" charset="0"/>
              </a:rPr>
            </a:br>
            <a:r>
              <a:rPr lang="de-DE" sz="2800" dirty="0" smtClean="0">
                <a:latin typeface="Verdana" pitchFamily="34" charset="0"/>
                <a:ea typeface="Verdana" pitchFamily="34" charset="0"/>
                <a:cs typeface="Verdana" pitchFamily="34" charset="0"/>
              </a:rPr>
              <a:t>ungefähr? </a:t>
            </a:r>
          </a:p>
        </p:txBody>
      </p:sp>
      <p:sp>
        <p:nvSpPr>
          <p:cNvPr id="22" name="Fußzeilenplatzhalter 3"/>
          <p:cNvSpPr>
            <a:spLocks noGrp="1"/>
          </p:cNvSpPr>
          <p:nvPr>
            <p:ph type="ftr" sz="quarter" idx="11"/>
          </p:nvPr>
        </p:nvSpPr>
        <p:spPr>
          <a:xfrm>
            <a:off x="2267744" y="6248400"/>
            <a:ext cx="4688160"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Leipzig, Workshop "</a:t>
            </a:r>
            <a:r>
              <a:rPr lang="de-DE" dirty="0" err="1" smtClean="0">
                <a:solidFill>
                  <a:schemeClr val="bg1">
                    <a:lumMod val="65000"/>
                  </a:schemeClr>
                </a:solidFill>
                <a:latin typeface="Verdana" pitchFamily="34" charset="0"/>
                <a:ea typeface="Verdana" pitchFamily="34" charset="0"/>
                <a:cs typeface="Verdana" pitchFamily="34" charset="0"/>
              </a:rPr>
              <a:t>AmH</a:t>
            </a:r>
            <a:r>
              <a:rPr lang="de-DE" dirty="0" smtClean="0">
                <a:solidFill>
                  <a:schemeClr val="bg1">
                    <a:lumMod val="65000"/>
                  </a:schemeClr>
                </a:solidFill>
                <a:latin typeface="Verdana" pitchFamily="34" charset="0"/>
                <a:ea typeface="Verdana" pitchFamily="34" charset="0"/>
                <a:cs typeface="Verdana" pitchFamily="34" charset="0"/>
              </a:rPr>
              <a:t>" </a:t>
            </a:r>
            <a:r>
              <a:rPr lang="de-DE" dirty="0" err="1" smtClean="0">
                <a:solidFill>
                  <a:schemeClr val="bg1">
                    <a:lumMod val="65000"/>
                  </a:schemeClr>
                </a:solidFill>
                <a:latin typeface="Verdana" pitchFamily="34" charset="0"/>
                <a:ea typeface="Verdana" pitchFamily="34" charset="0"/>
                <a:cs typeface="Verdana" pitchFamily="34" charset="0"/>
              </a:rPr>
              <a:t>Löbau</a:t>
            </a:r>
            <a:r>
              <a:rPr lang="de-DE" dirty="0" smtClean="0">
                <a:solidFill>
                  <a:schemeClr val="bg1">
                    <a:lumMod val="65000"/>
                  </a:schemeClr>
                </a:solidFill>
                <a:latin typeface="Verdana" pitchFamily="34" charset="0"/>
                <a:ea typeface="Verdana" pitchFamily="34" charset="0"/>
                <a:cs typeface="Verdana" pitchFamily="34" charset="0"/>
              </a:rPr>
              <a:t> 15.01.2014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256"/>
                                        </p:tgtEl>
                                        <p:attrNameLst>
                                          <p:attrName>style.visibility</p:attrName>
                                        </p:attrNameLst>
                                      </p:cBhvr>
                                      <p:to>
                                        <p:strVal val="visible"/>
                                      </p:to>
                                    </p:set>
                                    <p:animEffect transition="in" filter="blinds(horizontal)">
                                      <p:cBhvr>
                                        <p:cTn id="25" dur="500"/>
                                        <p:tgtEl>
                                          <p:spTgt spid="1025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255"/>
                                        </p:tgtEl>
                                        <p:attrNameLst>
                                          <p:attrName>style.visibility</p:attrName>
                                        </p:attrNameLst>
                                      </p:cBhvr>
                                      <p:to>
                                        <p:strVal val="visible"/>
                                      </p:to>
                                    </p:set>
                                    <p:animEffect transition="in" filter="blinds(horizontal)">
                                      <p:cBhvr>
                                        <p:cTn id="30" dur="500"/>
                                        <p:tgtEl>
                                          <p:spTgt spid="1025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par>
                                <p:cTn id="36" presetID="3" presetClass="entr" presetSubtype="1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par>
                                <p:cTn id="39" presetID="3" presetClass="entr" presetSubtype="1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47664" y="1052736"/>
            <a:ext cx="6264696" cy="792088"/>
          </a:xfrm>
        </p:spPr>
        <p:txBody>
          <a:bodyPr/>
          <a:lstStyle/>
          <a:p>
            <a:pPr eaLnBrk="1" hangingPunct="1"/>
            <a:r>
              <a:rPr lang="de-DE" sz="2800" dirty="0" smtClean="0">
                <a:latin typeface="Arial" pitchFamily="34" charset="0"/>
              </a:rPr>
              <a:t>Hilfen, die die Ballonaufgabe unterstützen</a:t>
            </a:r>
            <a:endParaRPr lang="de-DE" sz="1100" dirty="0" smtClean="0">
              <a:latin typeface="Arial"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5" name="Textfeld 4"/>
          <p:cNvSpPr txBox="1"/>
          <p:nvPr/>
        </p:nvSpPr>
        <p:spPr>
          <a:xfrm>
            <a:off x="1331640" y="2276872"/>
            <a:ext cx="7183698" cy="2554545"/>
          </a:xfrm>
          <a:prstGeom prst="rect">
            <a:avLst/>
          </a:prstGeom>
          <a:noFill/>
        </p:spPr>
        <p:txBody>
          <a:bodyPr wrap="none" rtlCol="0">
            <a:spAutoFit/>
          </a:bodyPr>
          <a:lstStyle/>
          <a:p>
            <a:r>
              <a:rPr lang="de-DE" sz="2000" dirty="0" smtClean="0">
                <a:latin typeface="Verdana" pitchFamily="34" charset="0"/>
                <a:ea typeface="Verdana" pitchFamily="34" charset="0"/>
                <a:cs typeface="Verdana" pitchFamily="34" charset="0"/>
              </a:rPr>
              <a:t>Lernstrategische Überlegungen: Wie gehen wir vor?</a:t>
            </a:r>
          </a:p>
          <a:p>
            <a:endParaRPr lang="de-DE" sz="2000" dirty="0" smtClean="0">
              <a:latin typeface="Verdana" pitchFamily="34" charset="0"/>
              <a:ea typeface="Verdana" pitchFamily="34" charset="0"/>
              <a:cs typeface="Verdana" pitchFamily="34" charset="0"/>
            </a:endParaRPr>
          </a:p>
          <a:p>
            <a:r>
              <a:rPr lang="de-DE" sz="2000" dirty="0" smtClean="0">
                <a:latin typeface="Verdana" pitchFamily="34" charset="0"/>
                <a:ea typeface="Verdana" pitchFamily="34" charset="0"/>
                <a:cs typeface="Verdana" pitchFamily="34" charset="0"/>
              </a:rPr>
              <a:t>Lernstrategische Hinweise (ähnliche Form? Maßstab?)</a:t>
            </a:r>
          </a:p>
          <a:p>
            <a:endParaRPr lang="de-DE" sz="2000" dirty="0" smtClean="0">
              <a:latin typeface="Verdana" pitchFamily="34" charset="0"/>
              <a:ea typeface="Verdana" pitchFamily="34" charset="0"/>
              <a:cs typeface="Verdana" pitchFamily="34" charset="0"/>
            </a:endParaRPr>
          </a:p>
          <a:p>
            <a:r>
              <a:rPr lang="de-DE" sz="2000" dirty="0" smtClean="0">
                <a:latin typeface="Verdana" pitchFamily="34" charset="0"/>
                <a:ea typeface="Verdana" pitchFamily="34" charset="0"/>
                <a:cs typeface="Verdana" pitchFamily="34" charset="0"/>
              </a:rPr>
              <a:t>Hinweis auf / Angabe der Formel zur Berechnung des</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Volumens einer Kugel</a:t>
            </a:r>
          </a:p>
          <a:p>
            <a:endParaRPr lang="de-DE" sz="2000" dirty="0" smtClean="0">
              <a:latin typeface="Verdana" pitchFamily="34" charset="0"/>
              <a:ea typeface="Verdana" pitchFamily="34" charset="0"/>
              <a:cs typeface="Verdana" pitchFamily="34" charset="0"/>
            </a:endParaRPr>
          </a:p>
          <a:p>
            <a:r>
              <a:rPr lang="de-DE" sz="2000" dirty="0" smtClean="0">
                <a:latin typeface="Verdana" pitchFamily="34" charset="0"/>
                <a:ea typeface="Verdana" pitchFamily="34" charset="0"/>
                <a:cs typeface="Verdana" pitchFamily="34" charset="0"/>
              </a:rPr>
              <a:t>Hinweis auf Schätzung (anstelle genauer Berechnung)</a:t>
            </a:r>
          </a:p>
        </p:txBody>
      </p:sp>
      <p:sp>
        <p:nvSpPr>
          <p:cNvPr id="6" name="Fußzeilenplatzhalter 3"/>
          <p:cNvSpPr>
            <a:spLocks noGrp="1"/>
          </p:cNvSpPr>
          <p:nvPr>
            <p:ph type="ftr" sz="quarter" idx="11"/>
          </p:nvPr>
        </p:nvSpPr>
        <p:spPr>
          <a:xfrm>
            <a:off x="2267744" y="6248400"/>
            <a:ext cx="4688160"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Leipzig, Workshop "</a:t>
            </a:r>
            <a:r>
              <a:rPr lang="de-DE" dirty="0" err="1" smtClean="0">
                <a:solidFill>
                  <a:schemeClr val="bg1">
                    <a:lumMod val="65000"/>
                  </a:schemeClr>
                </a:solidFill>
                <a:latin typeface="Verdana" pitchFamily="34" charset="0"/>
                <a:ea typeface="Verdana" pitchFamily="34" charset="0"/>
                <a:cs typeface="Verdana" pitchFamily="34" charset="0"/>
              </a:rPr>
              <a:t>AmH</a:t>
            </a:r>
            <a:r>
              <a:rPr lang="de-DE" dirty="0" smtClean="0">
                <a:solidFill>
                  <a:schemeClr val="bg1">
                    <a:lumMod val="65000"/>
                  </a:schemeClr>
                </a:solidFill>
                <a:latin typeface="Verdana" pitchFamily="34" charset="0"/>
                <a:ea typeface="Verdana" pitchFamily="34" charset="0"/>
                <a:cs typeface="Verdana" pitchFamily="34" charset="0"/>
              </a:rPr>
              <a:t>" </a:t>
            </a:r>
            <a:br>
              <a:rPr lang="de-DE" dirty="0" smtClean="0">
                <a:solidFill>
                  <a:schemeClr val="bg1">
                    <a:lumMod val="65000"/>
                  </a:schemeClr>
                </a:solidFill>
                <a:latin typeface="Verdana" pitchFamily="34" charset="0"/>
                <a:ea typeface="Verdana" pitchFamily="34" charset="0"/>
                <a:cs typeface="Verdana" pitchFamily="34" charset="0"/>
              </a:rPr>
            </a:br>
            <a:r>
              <a:rPr lang="de-DE" dirty="0" err="1" smtClean="0">
                <a:solidFill>
                  <a:schemeClr val="bg1">
                    <a:lumMod val="65000"/>
                  </a:schemeClr>
                </a:solidFill>
                <a:latin typeface="Verdana" pitchFamily="34" charset="0"/>
                <a:ea typeface="Verdana" pitchFamily="34" charset="0"/>
                <a:cs typeface="Verdana" pitchFamily="34" charset="0"/>
              </a:rPr>
              <a:t>Löbau</a:t>
            </a:r>
            <a:r>
              <a:rPr lang="de-DE" dirty="0" smtClean="0">
                <a:solidFill>
                  <a:schemeClr val="bg1">
                    <a:lumMod val="65000"/>
                  </a:schemeClr>
                </a:solidFill>
                <a:latin typeface="Verdana" pitchFamily="34" charset="0"/>
                <a:ea typeface="Verdana" pitchFamily="34" charset="0"/>
                <a:cs typeface="Verdana" pitchFamily="34" charset="0"/>
              </a:rPr>
              <a:t> 15.01.2014</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8" name="Rechteck 7"/>
          <p:cNvSpPr/>
          <p:nvPr/>
        </p:nvSpPr>
        <p:spPr>
          <a:xfrm>
            <a:off x="2520280" y="5085184"/>
            <a:ext cx="4572000" cy="923330"/>
          </a:xfrm>
          <a:prstGeom prst="rect">
            <a:avLst/>
          </a:prstGeom>
          <a:solidFill>
            <a:schemeClr val="bg1">
              <a:lumMod val="75000"/>
            </a:schemeClr>
          </a:solidFill>
        </p:spPr>
        <p:txBody>
          <a:bodyPr>
            <a:spAutoFit/>
          </a:bodyPr>
          <a:lstStyle/>
          <a:p>
            <a:r>
              <a:rPr lang="de-DE" sz="1800" dirty="0" smtClean="0">
                <a:latin typeface="Verdana" pitchFamily="34" charset="0"/>
                <a:ea typeface="Verdana" pitchFamily="34" charset="0"/>
                <a:cs typeface="Verdana" pitchFamily="34" charset="0"/>
              </a:rPr>
              <a:t>Variation der Aufgabenschwierigkeit durch Verlagerung von Informationen in den Aufgabenstamm</a:t>
            </a: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sz="3600" dirty="0" smtClean="0">
                <a:latin typeface="Verdana" pitchFamily="34" charset="0"/>
              </a:rPr>
              <a:t>Zum Ablauf des Workshops</a:t>
            </a:r>
          </a:p>
        </p:txBody>
      </p:sp>
      <p:sp>
        <p:nvSpPr>
          <p:cNvPr id="5" name="Inhaltsplatzhalter 4"/>
          <p:cNvSpPr>
            <a:spLocks noGrp="1"/>
          </p:cNvSpPr>
          <p:nvPr>
            <p:ph idx="1"/>
          </p:nvPr>
        </p:nvSpPr>
        <p:spPr>
          <a:xfrm>
            <a:off x="899592" y="1772816"/>
            <a:ext cx="7416824" cy="3320008"/>
          </a:xfrm>
        </p:spPr>
        <p:txBody>
          <a:bodyPr/>
          <a:lstStyle/>
          <a:p>
            <a:pPr>
              <a:buNone/>
            </a:pPr>
            <a:r>
              <a:rPr lang="de-DE" sz="2000" dirty="0" smtClean="0">
                <a:solidFill>
                  <a:srgbClr val="0033CC"/>
                </a:solidFill>
                <a:latin typeface="Verdana" pitchFamily="34" charset="0"/>
                <a:ea typeface="Verdana" pitchFamily="34" charset="0"/>
                <a:cs typeface="Verdana" pitchFamily="34" charset="0"/>
              </a:rPr>
              <a:t>-	Ein erstes Beispiel: Reaktion in der Petrischale</a:t>
            </a:r>
          </a:p>
          <a:p>
            <a:pPr>
              <a:buFontTx/>
              <a:buChar char="-"/>
            </a:pPr>
            <a:r>
              <a:rPr lang="de-DE" sz="2000" dirty="0" smtClean="0">
                <a:solidFill>
                  <a:srgbClr val="0033CC"/>
                </a:solidFill>
                <a:latin typeface="Verdana" pitchFamily="34" charset="0"/>
                <a:ea typeface="Verdana" pitchFamily="34" charset="0"/>
                <a:cs typeface="Verdana" pitchFamily="34" charset="0"/>
              </a:rPr>
              <a:t>Zur Bedeutung von Aufgaben</a:t>
            </a:r>
          </a:p>
          <a:p>
            <a:pPr>
              <a:buFontTx/>
              <a:buChar char="-"/>
            </a:pPr>
            <a:r>
              <a:rPr lang="de-DE" sz="2000" dirty="0" smtClean="0">
                <a:solidFill>
                  <a:srgbClr val="0033CC"/>
                </a:solidFill>
                <a:latin typeface="Verdana" pitchFamily="34" charset="0"/>
                <a:ea typeface="Verdana" pitchFamily="34" charset="0"/>
                <a:cs typeface="Verdana" pitchFamily="34" charset="0"/>
              </a:rPr>
              <a:t>Wie Hilfen „gestrickt“ sind, was sich bewährt hat</a:t>
            </a:r>
          </a:p>
          <a:p>
            <a:pPr>
              <a:buFontTx/>
              <a:buChar char="-"/>
            </a:pPr>
            <a:r>
              <a:rPr lang="de-DE" sz="2000" dirty="0" smtClean="0">
                <a:solidFill>
                  <a:srgbClr val="0033CC"/>
                </a:solidFill>
                <a:latin typeface="Verdana" pitchFamily="34" charset="0"/>
                <a:ea typeface="Verdana" pitchFamily="34" charset="0"/>
                <a:cs typeface="Verdana" pitchFamily="34" charset="0"/>
              </a:rPr>
              <a:t>Mehr Beispiele (NW/</a:t>
            </a:r>
            <a:r>
              <a:rPr lang="de-DE" sz="2000" dirty="0" err="1" smtClean="0">
                <a:solidFill>
                  <a:srgbClr val="0033CC"/>
                </a:solidFill>
                <a:latin typeface="Verdana" pitchFamily="34" charset="0"/>
                <a:ea typeface="Verdana" pitchFamily="34" charset="0"/>
                <a:cs typeface="Verdana" pitchFamily="34" charset="0"/>
              </a:rPr>
              <a:t>Bio</a:t>
            </a:r>
            <a:r>
              <a:rPr lang="de-DE" sz="2000" dirty="0" smtClean="0">
                <a:solidFill>
                  <a:srgbClr val="0033CC"/>
                </a:solidFill>
                <a:latin typeface="Verdana" pitchFamily="34" charset="0"/>
                <a:ea typeface="Verdana" pitchFamily="34" charset="0"/>
                <a:cs typeface="Verdana" pitchFamily="34" charset="0"/>
              </a:rPr>
              <a:t>/</a:t>
            </a:r>
            <a:r>
              <a:rPr lang="de-DE" sz="2000" dirty="0" err="1" smtClean="0">
                <a:solidFill>
                  <a:srgbClr val="0033CC"/>
                </a:solidFill>
                <a:latin typeface="Verdana" pitchFamily="34" charset="0"/>
                <a:ea typeface="Verdana" pitchFamily="34" charset="0"/>
                <a:cs typeface="Verdana" pitchFamily="34" charset="0"/>
              </a:rPr>
              <a:t>Phy</a:t>
            </a:r>
            <a:r>
              <a:rPr lang="de-DE" sz="2000" dirty="0" smtClean="0">
                <a:solidFill>
                  <a:srgbClr val="0033CC"/>
                </a:solidFill>
                <a:latin typeface="Verdana" pitchFamily="34" charset="0"/>
                <a:ea typeface="Verdana" pitchFamily="34" charset="0"/>
                <a:cs typeface="Verdana" pitchFamily="34" charset="0"/>
              </a:rPr>
              <a:t>/</a:t>
            </a:r>
            <a:r>
              <a:rPr lang="de-DE" sz="2000" dirty="0" err="1" smtClean="0">
                <a:solidFill>
                  <a:srgbClr val="0033CC"/>
                </a:solidFill>
                <a:latin typeface="Verdana" pitchFamily="34" charset="0"/>
                <a:ea typeface="Verdana" pitchFamily="34" charset="0"/>
                <a:cs typeface="Verdana" pitchFamily="34" charset="0"/>
              </a:rPr>
              <a:t>Che</a:t>
            </a:r>
            <a:r>
              <a:rPr lang="de-DE" sz="2000" dirty="0" smtClean="0">
                <a:solidFill>
                  <a:srgbClr val="0033CC"/>
                </a:solidFill>
                <a:latin typeface="Verdana" pitchFamily="34" charset="0"/>
                <a:ea typeface="Verdana" pitchFamily="34" charset="0"/>
                <a:cs typeface="Verdana" pitchFamily="34" charset="0"/>
              </a:rPr>
              <a:t>) zum Ausprobieren</a:t>
            </a:r>
          </a:p>
          <a:p>
            <a:pPr>
              <a:buFontTx/>
              <a:buChar char="-"/>
            </a:pPr>
            <a:r>
              <a:rPr lang="de-DE" sz="2000" dirty="0" smtClean="0">
                <a:solidFill>
                  <a:srgbClr val="0033CC"/>
                </a:solidFill>
                <a:latin typeface="Verdana" pitchFamily="34" charset="0"/>
                <a:ea typeface="Verdana" pitchFamily="34" charset="0"/>
                <a:cs typeface="Verdana" pitchFamily="34" charset="0"/>
              </a:rPr>
              <a:t>Mehr zum Aufgabenformat</a:t>
            </a:r>
          </a:p>
          <a:p>
            <a:pPr>
              <a:buFontTx/>
              <a:buChar char="-"/>
            </a:pPr>
            <a:r>
              <a:rPr lang="de-DE" sz="2000" dirty="0" smtClean="0">
                <a:solidFill>
                  <a:srgbClr val="0033CC"/>
                </a:solidFill>
                <a:latin typeface="Verdana" pitchFamily="34" charset="0"/>
                <a:ea typeface="Verdana" pitchFamily="34" charset="0"/>
                <a:cs typeface="Verdana" pitchFamily="34" charset="0"/>
              </a:rPr>
              <a:t>Arbeitsphase 1: Aufgaben formulieren</a:t>
            </a:r>
          </a:p>
          <a:p>
            <a:pPr>
              <a:buFontTx/>
              <a:buChar char="-"/>
            </a:pPr>
            <a:r>
              <a:rPr lang="de-DE" sz="2000" dirty="0" smtClean="0">
                <a:solidFill>
                  <a:srgbClr val="0033CC"/>
                </a:solidFill>
                <a:latin typeface="Verdana" pitchFamily="34" charset="0"/>
                <a:ea typeface="Verdana" pitchFamily="34" charset="0"/>
                <a:cs typeface="Verdana" pitchFamily="34" charset="0"/>
              </a:rPr>
              <a:t>Zwischenergebnisse </a:t>
            </a:r>
          </a:p>
          <a:p>
            <a:pPr>
              <a:buFontTx/>
              <a:buChar char="-"/>
            </a:pPr>
            <a:r>
              <a:rPr lang="de-DE" sz="2000" dirty="0" smtClean="0">
                <a:solidFill>
                  <a:srgbClr val="0033CC"/>
                </a:solidFill>
                <a:latin typeface="Verdana" pitchFamily="34" charset="0"/>
                <a:ea typeface="Verdana" pitchFamily="34" charset="0"/>
                <a:cs typeface="Verdana" pitchFamily="34" charset="0"/>
              </a:rPr>
              <a:t>Arbeitsphase 2: Hilfen entwickeln</a:t>
            </a:r>
          </a:p>
          <a:p>
            <a:pPr>
              <a:buFontTx/>
              <a:buChar char="-"/>
            </a:pPr>
            <a:r>
              <a:rPr lang="de-DE" sz="2000" dirty="0" smtClean="0">
                <a:solidFill>
                  <a:srgbClr val="0033CC"/>
                </a:solidFill>
                <a:latin typeface="Verdana" pitchFamily="34" charset="0"/>
                <a:ea typeface="Verdana" pitchFamily="34" charset="0"/>
                <a:cs typeface="Verdana" pitchFamily="34" charset="0"/>
              </a:rPr>
              <a:t>Austauschphase – Ausprobieren</a:t>
            </a:r>
          </a:p>
          <a:p>
            <a:pPr>
              <a:buFontTx/>
              <a:buChar char="-"/>
            </a:pPr>
            <a:r>
              <a:rPr lang="de-DE" sz="2000" dirty="0" err="1" smtClean="0">
                <a:solidFill>
                  <a:srgbClr val="0033CC"/>
                </a:solidFill>
                <a:latin typeface="Verdana" pitchFamily="34" charset="0"/>
                <a:ea typeface="Verdana" pitchFamily="34" charset="0"/>
                <a:cs typeface="Verdana" pitchFamily="34" charset="0"/>
              </a:rPr>
              <a:t>AmH</a:t>
            </a:r>
            <a:r>
              <a:rPr lang="de-DE" sz="2000" dirty="0" smtClean="0">
                <a:solidFill>
                  <a:srgbClr val="0033CC"/>
                </a:solidFill>
                <a:latin typeface="Verdana" pitchFamily="34" charset="0"/>
                <a:ea typeface="Verdana" pitchFamily="34" charset="0"/>
                <a:cs typeface="Verdana" pitchFamily="34" charset="0"/>
              </a:rPr>
              <a:t> für </a:t>
            </a:r>
            <a:r>
              <a:rPr lang="de-DE" sz="2000" dirty="0" err="1" smtClean="0">
                <a:solidFill>
                  <a:srgbClr val="0033CC"/>
                </a:solidFill>
                <a:latin typeface="Verdana" pitchFamily="34" charset="0"/>
                <a:ea typeface="Verdana" pitchFamily="34" charset="0"/>
                <a:cs typeface="Verdana" pitchFamily="34" charset="0"/>
              </a:rPr>
              <a:t>Tablet</a:t>
            </a:r>
            <a:r>
              <a:rPr lang="de-DE" sz="2000" dirty="0" smtClean="0">
                <a:solidFill>
                  <a:srgbClr val="0033CC"/>
                </a:solidFill>
                <a:latin typeface="Verdana" pitchFamily="34" charset="0"/>
                <a:ea typeface="Verdana" pitchFamily="34" charset="0"/>
                <a:cs typeface="Verdana" pitchFamily="34" charset="0"/>
              </a:rPr>
              <a:t> und Smartphone</a:t>
            </a:r>
          </a:p>
          <a:p>
            <a:pPr>
              <a:buFontTx/>
              <a:buChar char="-"/>
            </a:pPr>
            <a:r>
              <a:rPr lang="de-DE" sz="2000" dirty="0" smtClean="0">
                <a:solidFill>
                  <a:srgbClr val="0033CC"/>
                </a:solidFill>
                <a:latin typeface="Verdana" pitchFamily="34" charset="0"/>
                <a:ea typeface="Verdana" pitchFamily="34" charset="0"/>
                <a:cs typeface="Verdana" pitchFamily="34" charset="0"/>
              </a:rPr>
              <a:t>Belege für den Nutzen</a:t>
            </a:r>
          </a:p>
          <a:p>
            <a:pPr>
              <a:buFontTx/>
              <a:buChar char="-"/>
            </a:pPr>
            <a:endParaRPr lang="de-DE" sz="2400" dirty="0" smtClean="0">
              <a:solidFill>
                <a:srgbClr val="0033CC"/>
              </a:solidFill>
              <a:latin typeface="Verdana" pitchFamily="34" charset="0"/>
              <a:ea typeface="Verdana" pitchFamily="34" charset="0"/>
              <a:cs typeface="Verdana" pitchFamily="34" charset="0"/>
            </a:endParaRPr>
          </a:p>
        </p:txBody>
      </p:sp>
      <p:sp>
        <p:nvSpPr>
          <p:cNvPr id="9" name="Fußzeilenplatzhalter 3"/>
          <p:cNvSpPr>
            <a:spLocks noGrp="1"/>
          </p:cNvSpPr>
          <p:nvPr>
            <p:ph type="ftr" sz="quarter" idx="11"/>
          </p:nvPr>
        </p:nvSpPr>
        <p:spPr>
          <a:xfrm>
            <a:off x="2267744" y="6248400"/>
            <a:ext cx="4688160"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Leipzig, Workshop "</a:t>
            </a:r>
            <a:r>
              <a:rPr lang="de-DE" dirty="0" err="1" smtClean="0">
                <a:solidFill>
                  <a:schemeClr val="bg1">
                    <a:lumMod val="65000"/>
                  </a:schemeClr>
                </a:solidFill>
                <a:latin typeface="Verdana" pitchFamily="34" charset="0"/>
                <a:ea typeface="Verdana" pitchFamily="34" charset="0"/>
                <a:cs typeface="Verdana" pitchFamily="34" charset="0"/>
              </a:rPr>
              <a:t>AmH</a:t>
            </a:r>
            <a:r>
              <a:rPr lang="de-DE" dirty="0" smtClean="0">
                <a:solidFill>
                  <a:schemeClr val="bg1">
                    <a:lumMod val="65000"/>
                  </a:schemeClr>
                </a:solidFill>
                <a:latin typeface="Verdana" pitchFamily="34" charset="0"/>
                <a:ea typeface="Verdana" pitchFamily="34" charset="0"/>
                <a:cs typeface="Verdana" pitchFamily="34" charset="0"/>
              </a:rPr>
              <a:t>" </a:t>
            </a:r>
            <a:br>
              <a:rPr lang="de-DE" dirty="0" smtClean="0">
                <a:solidFill>
                  <a:schemeClr val="bg1">
                    <a:lumMod val="65000"/>
                  </a:schemeClr>
                </a:solidFill>
                <a:latin typeface="Verdana" pitchFamily="34" charset="0"/>
                <a:ea typeface="Verdana" pitchFamily="34" charset="0"/>
                <a:cs typeface="Verdana" pitchFamily="34" charset="0"/>
              </a:rPr>
            </a:br>
            <a:r>
              <a:rPr lang="de-DE" dirty="0" err="1" smtClean="0">
                <a:solidFill>
                  <a:schemeClr val="bg1">
                    <a:lumMod val="65000"/>
                  </a:schemeClr>
                </a:solidFill>
                <a:latin typeface="Verdana" pitchFamily="34" charset="0"/>
                <a:ea typeface="Verdana" pitchFamily="34" charset="0"/>
                <a:cs typeface="Verdana" pitchFamily="34" charset="0"/>
              </a:rPr>
              <a:t>Löbau</a:t>
            </a:r>
            <a:r>
              <a:rPr lang="de-DE" dirty="0" smtClean="0">
                <a:solidFill>
                  <a:schemeClr val="bg1">
                    <a:lumMod val="65000"/>
                  </a:schemeClr>
                </a:solidFill>
                <a:latin typeface="Verdana" pitchFamily="34" charset="0"/>
                <a:ea typeface="Verdana" pitchFamily="34" charset="0"/>
                <a:cs typeface="Verdana" pitchFamily="34" charset="0"/>
              </a:rPr>
              <a:t>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linds(horizont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linds(horizont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linds(horizontal)">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blinds(horizontal)">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Ballon"/>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3707904" y="723900"/>
            <a:ext cx="4060825" cy="5410200"/>
          </a:xfrm>
          <a:prstGeom prst="rect">
            <a:avLst/>
          </a:prstGeom>
          <a:noFill/>
          <a:ln w="254000">
            <a:solidFill>
              <a:schemeClr val="bg1">
                <a:lumMod val="75000"/>
              </a:schemeClr>
            </a:solidFill>
            <a:miter lim="800000"/>
            <a:headEnd/>
            <a:tailEnd/>
          </a:ln>
        </p:spPr>
      </p:pic>
      <p:pic>
        <p:nvPicPr>
          <p:cNvPr id="13" name="Picture 2" descr="C:\Users\lutz\Desktop\stäudel.de\GUP_logo.jpg"/>
          <p:cNvPicPr>
            <a:picLocks noChangeAspect="1" noChangeArrowheads="1"/>
          </p:cNvPicPr>
          <p:nvPr/>
        </p:nvPicPr>
        <p:blipFill>
          <a:blip r:embed="rId4"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7" name="Textfeld 16"/>
          <p:cNvSpPr txBox="1"/>
          <p:nvPr/>
        </p:nvSpPr>
        <p:spPr>
          <a:xfrm>
            <a:off x="5974439" y="2132856"/>
            <a:ext cx="3062057" cy="2893100"/>
          </a:xfrm>
          <a:prstGeom prst="rect">
            <a:avLst/>
          </a:prstGeom>
          <a:solidFill>
            <a:srgbClr val="FFFF00">
              <a:alpha val="80000"/>
            </a:srgbClr>
          </a:solidFill>
          <a:effectLst>
            <a:outerShdw blurRad="114300" dist="101600" dir="2700000" sx="104000" sy="104000" algn="tl" rotWithShape="0">
              <a:prstClr val="black">
                <a:alpha val="40000"/>
              </a:prstClr>
            </a:outerShdw>
          </a:effectLst>
        </p:spPr>
        <p:txBody>
          <a:bodyPr wrap="none" rtlCol="0">
            <a:spAutoFit/>
          </a:bodyPr>
          <a:lstStyle/>
          <a:p>
            <a:r>
              <a:rPr lang="de-DE" sz="1800" dirty="0" smtClean="0">
                <a:latin typeface="Verdana" pitchFamily="34" charset="0"/>
                <a:ea typeface="Verdana" pitchFamily="34" charset="0"/>
                <a:cs typeface="Verdana" pitchFamily="34" charset="0"/>
              </a:rPr>
              <a:t>Schätze das Volumen</a:t>
            </a:r>
          </a:p>
          <a:p>
            <a:r>
              <a:rPr lang="de-DE" sz="1800" dirty="0" smtClean="0">
                <a:latin typeface="Verdana" pitchFamily="34" charset="0"/>
                <a:ea typeface="Verdana" pitchFamily="34" charset="0"/>
                <a:cs typeface="Verdana" pitchFamily="34" charset="0"/>
              </a:rPr>
              <a:t>des Ballons. </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Benutze dazu die </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ungefähre Größe des</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gelandeten Fallschirm-</a:t>
            </a:r>
            <a:br>
              <a:rPr lang="de-DE" sz="1800" dirty="0" smtClean="0">
                <a:latin typeface="Verdana" pitchFamily="34" charset="0"/>
                <a:ea typeface="Verdana" pitchFamily="34" charset="0"/>
                <a:cs typeface="Verdana" pitchFamily="34" charset="0"/>
              </a:rPr>
            </a:br>
            <a:r>
              <a:rPr lang="de-DE" sz="1800" dirty="0" err="1" smtClean="0">
                <a:latin typeface="Verdana" pitchFamily="34" charset="0"/>
                <a:ea typeface="Verdana" pitchFamily="34" charset="0"/>
                <a:cs typeface="Verdana" pitchFamily="34" charset="0"/>
              </a:rPr>
              <a:t>springers</a:t>
            </a:r>
            <a:r>
              <a:rPr lang="de-DE" sz="1800" dirty="0" smtClean="0">
                <a:latin typeface="Verdana" pitchFamily="34" charset="0"/>
                <a:ea typeface="Verdana" pitchFamily="34" charset="0"/>
                <a:cs typeface="Verdana" pitchFamily="34" charset="0"/>
              </a:rPr>
              <a:t> als Vergleichs-</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maß.</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Wähle einen geeigneten </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geometrischen Körper</a:t>
            </a:r>
          </a:p>
          <a:p>
            <a:r>
              <a:rPr lang="de-DE" sz="1800" dirty="0" smtClean="0">
                <a:latin typeface="Verdana" pitchFamily="34" charset="0"/>
                <a:ea typeface="Verdana" pitchFamily="34" charset="0"/>
                <a:cs typeface="Verdana" pitchFamily="34" charset="0"/>
              </a:rPr>
              <a:t>zur Berechnung</a:t>
            </a:r>
            <a:endParaRPr lang="de-DE" sz="2000" dirty="0">
              <a:latin typeface="Verdana" pitchFamily="34" charset="0"/>
              <a:ea typeface="Verdana" pitchFamily="34" charset="0"/>
              <a:cs typeface="Verdana" pitchFamily="34" charset="0"/>
            </a:endParaRPr>
          </a:p>
        </p:txBody>
      </p:sp>
      <p:sp>
        <p:nvSpPr>
          <p:cNvPr id="22" name="Fußzeilenplatzhalter 3"/>
          <p:cNvSpPr>
            <a:spLocks noGrp="1"/>
          </p:cNvSpPr>
          <p:nvPr>
            <p:ph type="ftr" sz="quarter" idx="11"/>
          </p:nvPr>
        </p:nvSpPr>
        <p:spPr>
          <a:xfrm>
            <a:off x="2267744" y="6248400"/>
            <a:ext cx="4688160"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Leipzig, Workshop "</a:t>
            </a:r>
            <a:r>
              <a:rPr lang="de-DE" dirty="0" err="1" smtClean="0">
                <a:solidFill>
                  <a:schemeClr val="bg1">
                    <a:lumMod val="65000"/>
                  </a:schemeClr>
                </a:solidFill>
                <a:latin typeface="Verdana" pitchFamily="34" charset="0"/>
                <a:ea typeface="Verdana" pitchFamily="34" charset="0"/>
                <a:cs typeface="Verdana" pitchFamily="34" charset="0"/>
              </a:rPr>
              <a:t>AmH</a:t>
            </a:r>
            <a:r>
              <a:rPr lang="de-DE" dirty="0" smtClean="0">
                <a:solidFill>
                  <a:schemeClr val="bg1">
                    <a:lumMod val="65000"/>
                  </a:schemeClr>
                </a:solidFill>
                <a:latin typeface="Verdana" pitchFamily="34" charset="0"/>
                <a:ea typeface="Verdana" pitchFamily="34" charset="0"/>
                <a:cs typeface="Verdana" pitchFamily="34" charset="0"/>
              </a:rPr>
              <a:t>" </a:t>
            </a:r>
            <a:r>
              <a:rPr lang="de-DE" dirty="0" err="1" smtClean="0">
                <a:solidFill>
                  <a:schemeClr val="bg1">
                    <a:lumMod val="65000"/>
                  </a:schemeClr>
                </a:solidFill>
                <a:latin typeface="Verdana" pitchFamily="34" charset="0"/>
                <a:ea typeface="Verdana" pitchFamily="34" charset="0"/>
                <a:cs typeface="Verdana" pitchFamily="34" charset="0"/>
              </a:rPr>
              <a:t>Löbau</a:t>
            </a:r>
            <a:r>
              <a:rPr lang="de-DE" dirty="0" smtClean="0">
                <a:solidFill>
                  <a:schemeClr val="bg1">
                    <a:lumMod val="65000"/>
                  </a:schemeClr>
                </a:solidFill>
                <a:latin typeface="Verdana" pitchFamily="34" charset="0"/>
                <a:ea typeface="Verdana" pitchFamily="34" charset="0"/>
                <a:cs typeface="Verdana" pitchFamily="34" charset="0"/>
              </a:rPr>
              <a:t> 15.01.2014</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24" name="Textfeld 23"/>
          <p:cNvSpPr txBox="1"/>
          <p:nvPr/>
        </p:nvSpPr>
        <p:spPr>
          <a:xfrm>
            <a:off x="539552" y="2492896"/>
            <a:ext cx="2158283" cy="1631216"/>
          </a:xfrm>
          <a:prstGeom prst="rect">
            <a:avLst/>
          </a:prstGeom>
          <a:noFill/>
        </p:spPr>
        <p:txBody>
          <a:bodyPr wrap="none" rtlCol="0">
            <a:spAutoFit/>
          </a:bodyPr>
          <a:lstStyle/>
          <a:p>
            <a:r>
              <a:rPr lang="de-DE" sz="2000" dirty="0" smtClean="0">
                <a:latin typeface="Verdana" pitchFamily="34" charset="0"/>
                <a:ea typeface="Verdana" pitchFamily="34" charset="0"/>
                <a:cs typeface="Verdana" pitchFamily="34" charset="0"/>
              </a:rPr>
              <a:t>Zum Vergleich:</a:t>
            </a:r>
          </a:p>
          <a:p>
            <a:endParaRPr lang="de-DE" sz="2000" dirty="0" smtClean="0">
              <a:latin typeface="Verdana" pitchFamily="34" charset="0"/>
              <a:ea typeface="Verdana" pitchFamily="34" charset="0"/>
              <a:cs typeface="Verdana" pitchFamily="34" charset="0"/>
            </a:endParaRPr>
          </a:p>
          <a:p>
            <a:r>
              <a:rPr lang="de-DE" sz="2000" dirty="0" smtClean="0">
                <a:latin typeface="Verdana" pitchFamily="34" charset="0"/>
                <a:ea typeface="Verdana" pitchFamily="34" charset="0"/>
                <a:cs typeface="Verdana" pitchFamily="34" charset="0"/>
              </a:rPr>
              <a:t>Die Aufgabe in </a:t>
            </a:r>
          </a:p>
          <a:p>
            <a:r>
              <a:rPr lang="de-DE" sz="2000" dirty="0" smtClean="0">
                <a:latin typeface="Verdana" pitchFamily="34" charset="0"/>
                <a:ea typeface="Verdana" pitchFamily="34" charset="0"/>
                <a:cs typeface="Verdana" pitchFamily="34" charset="0"/>
              </a:rPr>
              <a:t>„klassischer“ </a:t>
            </a:r>
          </a:p>
          <a:p>
            <a:r>
              <a:rPr lang="de-DE" sz="2000" dirty="0" smtClean="0">
                <a:latin typeface="Verdana" pitchFamily="34" charset="0"/>
                <a:ea typeface="Verdana" pitchFamily="34" charset="0"/>
                <a:cs typeface="Verdana" pitchFamily="34" charset="0"/>
              </a:rPr>
              <a:t>Formulierung</a:t>
            </a:r>
            <a:endParaRPr lang="de-DE" sz="2000"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404664"/>
            <a:ext cx="7918648" cy="915888"/>
          </a:xfrm>
        </p:spPr>
        <p:txBody>
          <a:bodyPr/>
          <a:lstStyle/>
          <a:p>
            <a:r>
              <a:rPr lang="de-DE" sz="3200" dirty="0" smtClean="0">
                <a:latin typeface="Verdana" pitchFamily="34" charset="0"/>
                <a:ea typeface="Verdana" pitchFamily="34" charset="0"/>
                <a:cs typeface="Verdana" pitchFamily="34" charset="0"/>
              </a:rPr>
              <a:t>Läuft das Glas aus?</a:t>
            </a:r>
            <a:r>
              <a:rPr lang="de-DE" sz="2800" b="1" dirty="0" smtClean="0">
                <a:latin typeface="Verdana" pitchFamily="34" charset="0"/>
                <a:ea typeface="Verdana" pitchFamily="34" charset="0"/>
                <a:cs typeface="Verdana" pitchFamily="34" charset="0"/>
              </a:rPr>
              <a:t/>
            </a:r>
            <a:br>
              <a:rPr lang="de-DE" sz="2800" b="1" dirty="0" smtClean="0">
                <a:latin typeface="Verdana" pitchFamily="34" charset="0"/>
                <a:ea typeface="Verdana" pitchFamily="34" charset="0"/>
                <a:cs typeface="Verdana" pitchFamily="34" charset="0"/>
              </a:rPr>
            </a:br>
            <a:r>
              <a:rPr lang="de-DE" sz="2000" dirty="0" smtClean="0">
                <a:solidFill>
                  <a:schemeClr val="tx1"/>
                </a:solidFill>
                <a:latin typeface="Verdana" pitchFamily="34" charset="0"/>
              </a:rPr>
              <a:t>Ein Beispiel für den </a:t>
            </a:r>
            <a:r>
              <a:rPr lang="de-DE" sz="2000" dirty="0" err="1" smtClean="0">
                <a:solidFill>
                  <a:schemeClr val="tx1"/>
                </a:solidFill>
                <a:latin typeface="Verdana" pitchFamily="34" charset="0"/>
              </a:rPr>
              <a:t>nw</a:t>
            </a:r>
            <a:r>
              <a:rPr lang="de-DE" sz="2000" dirty="0" smtClean="0">
                <a:solidFill>
                  <a:schemeClr val="tx1"/>
                </a:solidFill>
                <a:latin typeface="Verdana" pitchFamily="34" charset="0"/>
              </a:rPr>
              <a:t> Anfangsunterricht</a:t>
            </a:r>
          </a:p>
        </p:txBody>
      </p:sp>
      <p:sp>
        <p:nvSpPr>
          <p:cNvPr id="9"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4" cstate="print"/>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691511"/>
            <a:ext cx="4932040" cy="4185761"/>
          </a:xfrm>
          <a:prstGeom prst="rect">
            <a:avLst/>
          </a:prstGeom>
        </p:spPr>
        <p:txBody>
          <a:bodyPr wrap="square">
            <a:spAutoFit/>
          </a:bodyPr>
          <a:lstStyle/>
          <a:p>
            <a:pPr>
              <a:spcAft>
                <a:spcPts val="300"/>
              </a:spcAft>
            </a:pPr>
            <a:r>
              <a:rPr lang="de-DE" sz="1600" dirty="0" smtClean="0">
                <a:latin typeface="Verdana" pitchFamily="34" charset="0"/>
                <a:ea typeface="Verdana" pitchFamily="34" charset="0"/>
                <a:cs typeface="Verdana" pitchFamily="34" charset="0"/>
              </a:rPr>
              <a:t>David und Florian schwitzen über den Hausaufgaben. Da bringt Florians Mutter zwei Gläser Apfelsaft. „Hier, damit ihr bei der Hitze ein bisschen Erfrischung habt. Ich habe extra ein paar Eiswürfel rein gegeben.“ </a:t>
            </a:r>
          </a:p>
          <a:p>
            <a:pPr>
              <a:spcAft>
                <a:spcPts val="300"/>
              </a:spcAft>
            </a:pPr>
            <a:r>
              <a:rPr lang="de-DE" sz="1600" dirty="0" smtClean="0">
                <a:latin typeface="Verdana" pitchFamily="34" charset="0"/>
                <a:ea typeface="Verdana" pitchFamily="34" charset="0"/>
                <a:cs typeface="Verdana" pitchFamily="34" charset="0"/>
              </a:rPr>
              <a:t>Die beiden trinken einen Schluck und </a:t>
            </a:r>
            <a:r>
              <a:rPr lang="de-DE" sz="1600" dirty="0" err="1" smtClean="0">
                <a:latin typeface="Verdana" pitchFamily="34" charset="0"/>
                <a:ea typeface="Verdana" pitchFamily="34" charset="0"/>
                <a:cs typeface="Verdana" pitchFamily="34" charset="0"/>
              </a:rPr>
              <a:t>ver</a:t>
            </a:r>
            <a:r>
              <a:rPr lang="de-DE" sz="1600" dirty="0" smtClean="0">
                <a:latin typeface="Verdana" pitchFamily="34" charset="0"/>
                <a:ea typeface="Verdana" pitchFamily="34" charset="0"/>
                <a:cs typeface="Verdana" pitchFamily="34" charset="0"/>
              </a:rPr>
              <a:t>-tiefen sich wieder in ihre </a:t>
            </a:r>
            <a:r>
              <a:rPr lang="de-DE" sz="1600" dirty="0" err="1" smtClean="0">
                <a:latin typeface="Verdana" pitchFamily="34" charset="0"/>
                <a:ea typeface="Verdana" pitchFamily="34" charset="0"/>
                <a:cs typeface="Verdana" pitchFamily="34" charset="0"/>
              </a:rPr>
              <a:t>Matheaufgaben</a:t>
            </a:r>
            <a:r>
              <a:rPr lang="de-DE" sz="1600" dirty="0" smtClean="0">
                <a:latin typeface="Verdana" pitchFamily="34" charset="0"/>
                <a:ea typeface="Verdana" pitchFamily="34" charset="0"/>
                <a:cs typeface="Verdana" pitchFamily="34" charset="0"/>
              </a:rPr>
              <a:t>.</a:t>
            </a:r>
          </a:p>
          <a:p>
            <a:pPr>
              <a:spcAft>
                <a:spcPts val="300"/>
              </a:spcAft>
            </a:pPr>
            <a:r>
              <a:rPr lang="de-DE" sz="1600" dirty="0" smtClean="0">
                <a:latin typeface="Verdana" pitchFamily="34" charset="0"/>
                <a:ea typeface="Verdana" pitchFamily="34" charset="0"/>
                <a:cs typeface="Verdana" pitchFamily="34" charset="0"/>
              </a:rPr>
              <a:t>Als David nach ein paar Minuten wieder zum Glas greift, ist das Heft, das darunter lag, nass.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„Du, das Glas hat wohl einen Sprung, es ist ausgelaufen!“</a:t>
            </a:r>
          </a:p>
          <a:p>
            <a:pPr>
              <a:spcAft>
                <a:spcPts val="300"/>
              </a:spcAft>
            </a:pPr>
            <a:r>
              <a:rPr lang="de-DE" sz="1600" dirty="0" smtClean="0">
                <a:latin typeface="Verdana" pitchFamily="34" charset="0"/>
                <a:ea typeface="Verdana" pitchFamily="34" charset="0"/>
                <a:cs typeface="Verdana" pitchFamily="34" charset="0"/>
              </a:rPr>
              <a:t>Florian lacht. „Das glaubst du selbst nicht. Leck doch mal außen dran!“</a:t>
            </a:r>
          </a:p>
          <a:p>
            <a:pPr>
              <a:spcAft>
                <a:spcPts val="300"/>
              </a:spcAft>
            </a:pPr>
            <a:r>
              <a:rPr lang="de-DE" sz="1600" dirty="0" smtClean="0">
                <a:latin typeface="Verdana" pitchFamily="34" charset="0"/>
                <a:ea typeface="Verdana" pitchFamily="34" charset="0"/>
                <a:cs typeface="Verdana" pitchFamily="34" charset="0"/>
              </a:rPr>
              <a:t>David schmeckt und nickt, „Stimmt, es ist nur Wasser! Aber wo kommt es dann her?“</a:t>
            </a:r>
            <a:endParaRPr lang="de-DE" sz="1600" dirty="0">
              <a:latin typeface="Verdana" pitchFamily="34" charset="0"/>
              <a:ea typeface="Verdana" pitchFamily="34" charset="0"/>
              <a:cs typeface="Verdana" pitchFamily="34" charset="0"/>
            </a:endParaRP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latin typeface="Verdana" pitchFamily="34" charset="0"/>
                <a:ea typeface="Verdana" pitchFamily="34" charset="0"/>
                <a:cs typeface="Verdana" pitchFamily="34" charset="0"/>
              </a:rPr>
              <a:t>Aufgabe:</a:t>
            </a:r>
            <a:br>
              <a:rPr lang="de-DE" sz="1600" dirty="0" smtClean="0">
                <a:latin typeface="Verdana" pitchFamily="34" charset="0"/>
                <a:ea typeface="Verdana" pitchFamily="34" charset="0"/>
                <a:cs typeface="Verdana" pitchFamily="34" charset="0"/>
              </a:rPr>
            </a:br>
            <a:endParaRPr lang="de-DE" sz="1600"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latin typeface="Verdana" pitchFamily="34" charset="0"/>
                <a:ea typeface="Verdana" pitchFamily="34" charset="0"/>
                <a:cs typeface="Verdana" pitchFamily="34" charset="0"/>
              </a:rPr>
              <a:t>Finde eine Erklärung mit Hilfe deiner </a:t>
            </a:r>
            <a:r>
              <a:rPr lang="de-DE" sz="1600" dirty="0" err="1" smtClean="0">
                <a:latin typeface="Verdana" pitchFamily="34" charset="0"/>
                <a:ea typeface="Verdana" pitchFamily="34" charset="0"/>
                <a:cs typeface="Verdana" pitchFamily="34" charset="0"/>
              </a:rPr>
              <a:t>natur</a:t>
            </a:r>
            <a:r>
              <a:rPr lang="de-DE" sz="1600" dirty="0" smtClean="0">
                <a:latin typeface="Verdana" pitchFamily="34" charset="0"/>
                <a:ea typeface="Verdana" pitchFamily="34" charset="0"/>
                <a:cs typeface="Verdana" pitchFamily="34" charset="0"/>
              </a:rPr>
              <a:t>-wissenschaftlichen Kenntnisse.</a:t>
            </a:r>
            <a:endParaRPr lang="de-DE" sz="1600" dirty="0">
              <a:latin typeface="Verdana" pitchFamily="34" charset="0"/>
              <a:ea typeface="Verdana" pitchFamily="34" charset="0"/>
              <a:cs typeface="Verdana" pitchFamily="34" charset="0"/>
            </a:endParaRPr>
          </a:p>
        </p:txBody>
      </p:sp>
      <p:sp>
        <p:nvSpPr>
          <p:cNvPr id="8" name="Textfeld 7"/>
          <p:cNvSpPr txBox="1"/>
          <p:nvPr/>
        </p:nvSpPr>
        <p:spPr>
          <a:xfrm>
            <a:off x="304458" y="5661248"/>
            <a:ext cx="2467342" cy="646331"/>
          </a:xfrm>
          <a:prstGeom prst="rect">
            <a:avLst/>
          </a:prstGeom>
          <a:noFill/>
        </p:spPr>
        <p:txBody>
          <a:bodyPr wrap="none" rtlCol="0">
            <a:spAutoFit/>
          </a:bodyPr>
          <a:lstStyle/>
          <a:p>
            <a:r>
              <a:rPr lang="de-DE" sz="1800" dirty="0" smtClean="0">
                <a:latin typeface="Verdana" pitchFamily="34" charset="0"/>
                <a:ea typeface="Verdana" pitchFamily="34" charset="0"/>
                <a:cs typeface="Verdana" pitchFamily="34" charset="0"/>
              </a:rPr>
              <a:t>(i.d.R. mit Hilfen zu</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bearbeiten.)</a:t>
            </a:r>
            <a:endParaRPr lang="de-DE"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500"/>
                                        <p:tgtEl>
                                          <p:spTgt spid="75779"/>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blinds(horizontal)">
                                      <p:cBhvr>
                                        <p:cTn id="10" dur="500"/>
                                        <p:tgtEl>
                                          <p:spTgt spid="1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blinds(horizontal)">
                                      <p:cBhvr>
                                        <p:cTn id="13" dur="500"/>
                                        <p:tgtEl>
                                          <p:spTgt spid="1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blinds(horizontal)">
                                      <p:cBhvr>
                                        <p:cTn id="16" dur="500"/>
                                        <p:tgtEl>
                                          <p:spTgt spid="1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blinds(horizontal)">
                                      <p:cBhvr>
                                        <p:cTn id="19" dur="500"/>
                                        <p:tgtEl>
                                          <p:spTgt spid="1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blinds(horizontal)">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476672"/>
            <a:ext cx="7918648" cy="915888"/>
          </a:xfrm>
        </p:spPr>
        <p:txBody>
          <a:bodyPr/>
          <a:lstStyle/>
          <a:p>
            <a:r>
              <a:rPr lang="de-DE" sz="2800" dirty="0" smtClean="0">
                <a:solidFill>
                  <a:schemeClr val="tx1"/>
                </a:solidFill>
                <a:latin typeface="Verdana" pitchFamily="34" charset="0"/>
              </a:rPr>
              <a:t>Läuft das Glas aus?</a:t>
            </a:r>
          </a:p>
        </p:txBody>
      </p:sp>
      <p:sp>
        <p:nvSpPr>
          <p:cNvPr id="9"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424965"/>
            <a:ext cx="4932040" cy="4470455"/>
          </a:xfrm>
          <a:prstGeom prst="rect">
            <a:avLst/>
          </a:prstGeom>
        </p:spPr>
        <p:txBody>
          <a:bodyPr wrap="square">
            <a:spAutoFit/>
          </a:bodyPr>
          <a:lstStyle/>
          <a:p>
            <a:pPr>
              <a:spcAft>
                <a:spcPts val="300"/>
              </a:spcAft>
            </a:pPr>
            <a:r>
              <a:rPr lang="de-DE" sz="1600" b="1" dirty="0" smtClean="0">
                <a:latin typeface="Verdana" pitchFamily="34" charset="0"/>
                <a:ea typeface="Verdana" pitchFamily="34" charset="0"/>
                <a:cs typeface="Verdana" pitchFamily="34" charset="0"/>
              </a:rPr>
              <a:t>Läuft das Glas aus?</a:t>
            </a:r>
          </a:p>
          <a:p>
            <a:pPr>
              <a:spcAft>
                <a:spcPts val="300"/>
              </a:spcAft>
            </a:pPr>
            <a:r>
              <a:rPr lang="de-DE" sz="1600" dirty="0" smtClean="0">
                <a:latin typeface="Verdana" pitchFamily="34" charset="0"/>
                <a:ea typeface="Verdana" pitchFamily="34" charset="0"/>
                <a:cs typeface="Verdana" pitchFamily="34" charset="0"/>
              </a:rPr>
              <a:t>David und Florian schwitzen über den Hausaufgaben. Da bringt Florians Mutter zwei Gläser Apfelsaft. „Hier, damit ihr bei der Hitze ein bisschen Erfrischung habt. Ich habe extra ein paar Eiswürfel rein gegeben.“ </a:t>
            </a:r>
          </a:p>
          <a:p>
            <a:pPr>
              <a:spcAft>
                <a:spcPts val="300"/>
              </a:spcAft>
            </a:pPr>
            <a:r>
              <a:rPr lang="de-DE" sz="1600" dirty="0" smtClean="0">
                <a:latin typeface="Verdana" pitchFamily="34" charset="0"/>
                <a:ea typeface="Verdana" pitchFamily="34" charset="0"/>
                <a:cs typeface="Verdana" pitchFamily="34" charset="0"/>
              </a:rPr>
              <a:t>Die beiden trinken einen Schluck und </a:t>
            </a:r>
            <a:r>
              <a:rPr lang="de-DE" sz="1600" dirty="0" err="1" smtClean="0">
                <a:latin typeface="Verdana" pitchFamily="34" charset="0"/>
                <a:ea typeface="Verdana" pitchFamily="34" charset="0"/>
                <a:cs typeface="Verdana" pitchFamily="34" charset="0"/>
              </a:rPr>
              <a:t>ver</a:t>
            </a:r>
            <a:r>
              <a:rPr lang="de-DE" sz="1600" dirty="0" smtClean="0">
                <a:latin typeface="Verdana" pitchFamily="34" charset="0"/>
                <a:ea typeface="Verdana" pitchFamily="34" charset="0"/>
                <a:cs typeface="Verdana" pitchFamily="34" charset="0"/>
              </a:rPr>
              <a:t>-tiefen sich wieder in ihre </a:t>
            </a:r>
            <a:r>
              <a:rPr lang="de-DE" sz="1600" dirty="0" err="1" smtClean="0">
                <a:latin typeface="Verdana" pitchFamily="34" charset="0"/>
                <a:ea typeface="Verdana" pitchFamily="34" charset="0"/>
                <a:cs typeface="Verdana" pitchFamily="34" charset="0"/>
              </a:rPr>
              <a:t>Matheaufgaben</a:t>
            </a:r>
            <a:r>
              <a:rPr lang="de-DE" sz="1600" dirty="0" smtClean="0">
                <a:latin typeface="Verdana" pitchFamily="34" charset="0"/>
                <a:ea typeface="Verdana" pitchFamily="34" charset="0"/>
                <a:cs typeface="Verdana" pitchFamily="34" charset="0"/>
              </a:rPr>
              <a:t>.</a:t>
            </a:r>
          </a:p>
          <a:p>
            <a:pPr>
              <a:spcAft>
                <a:spcPts val="300"/>
              </a:spcAft>
            </a:pPr>
            <a:r>
              <a:rPr lang="de-DE" sz="1600" dirty="0" smtClean="0">
                <a:latin typeface="Verdana" pitchFamily="34" charset="0"/>
                <a:ea typeface="Verdana" pitchFamily="34" charset="0"/>
                <a:cs typeface="Verdana" pitchFamily="34" charset="0"/>
              </a:rPr>
              <a:t>Als David nach ein paar Minuten wieder zum Glas greift, ist das Heft, das darunter lag, nass.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„Du, das Glas hat wohl einen Sprung, es ist ausgelaufen!“</a:t>
            </a:r>
          </a:p>
          <a:p>
            <a:pPr>
              <a:spcAft>
                <a:spcPts val="300"/>
              </a:spcAft>
            </a:pPr>
            <a:r>
              <a:rPr lang="de-DE" sz="1600" dirty="0" smtClean="0">
                <a:latin typeface="Verdana" pitchFamily="34" charset="0"/>
                <a:ea typeface="Verdana" pitchFamily="34" charset="0"/>
                <a:cs typeface="Verdana" pitchFamily="34" charset="0"/>
              </a:rPr>
              <a:t>Florian lacht. „Das glaubst du selbst nicht. Leck doch mal außen dran!“</a:t>
            </a:r>
          </a:p>
          <a:p>
            <a:pPr>
              <a:spcAft>
                <a:spcPts val="300"/>
              </a:spcAft>
            </a:pPr>
            <a:r>
              <a:rPr lang="de-DE" sz="1600" dirty="0" smtClean="0">
                <a:latin typeface="Verdana" pitchFamily="34" charset="0"/>
                <a:ea typeface="Verdana" pitchFamily="34" charset="0"/>
                <a:cs typeface="Verdana" pitchFamily="34" charset="0"/>
              </a:rPr>
              <a:t>David schmeckt und nickt, „Stimmt, es ist nur Wasser! Aber wo kommt es dann her?“</a:t>
            </a:r>
            <a:endParaRPr lang="de-DE" sz="1600" dirty="0">
              <a:latin typeface="Verdana" pitchFamily="34" charset="0"/>
              <a:ea typeface="Verdana" pitchFamily="34" charset="0"/>
              <a:cs typeface="Verdana" pitchFamily="34" charset="0"/>
            </a:endParaRP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latin typeface="Verdana" pitchFamily="34" charset="0"/>
                <a:ea typeface="Verdana" pitchFamily="34" charset="0"/>
                <a:cs typeface="Verdana" pitchFamily="34" charset="0"/>
              </a:rPr>
              <a:t>Aufgabe:</a:t>
            </a:r>
            <a:br>
              <a:rPr lang="de-DE" sz="1600" dirty="0" smtClean="0">
                <a:latin typeface="Verdana" pitchFamily="34" charset="0"/>
                <a:ea typeface="Verdana" pitchFamily="34" charset="0"/>
                <a:cs typeface="Verdana" pitchFamily="34" charset="0"/>
              </a:rPr>
            </a:br>
            <a:endParaRPr lang="de-DE" sz="1600"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latin typeface="Verdana" pitchFamily="34" charset="0"/>
                <a:ea typeface="Verdana" pitchFamily="34" charset="0"/>
                <a:cs typeface="Verdana" pitchFamily="34" charset="0"/>
              </a:rPr>
              <a:t>Finde eine Erklärung mit Hilfe deiner </a:t>
            </a:r>
            <a:r>
              <a:rPr lang="de-DE" sz="1600" dirty="0" err="1" smtClean="0">
                <a:latin typeface="Verdana" pitchFamily="34" charset="0"/>
                <a:ea typeface="Verdana" pitchFamily="34" charset="0"/>
                <a:cs typeface="Verdana" pitchFamily="34" charset="0"/>
              </a:rPr>
              <a:t>natur</a:t>
            </a:r>
            <a:r>
              <a:rPr lang="de-DE" sz="1600" dirty="0" smtClean="0">
                <a:latin typeface="Verdana" pitchFamily="34" charset="0"/>
                <a:ea typeface="Verdana" pitchFamily="34" charset="0"/>
                <a:cs typeface="Verdana" pitchFamily="34" charset="0"/>
              </a:rPr>
              <a:t>-wissenschaftlichen Kenntnisse.</a:t>
            </a:r>
            <a:endParaRPr lang="de-DE" sz="1600" dirty="0">
              <a:latin typeface="Verdana" pitchFamily="34" charset="0"/>
              <a:ea typeface="Verdana" pitchFamily="34" charset="0"/>
              <a:cs typeface="Verdana" pitchFamily="34" charset="0"/>
            </a:endParaRPr>
          </a:p>
        </p:txBody>
      </p:sp>
      <p:sp>
        <p:nvSpPr>
          <p:cNvPr id="10" name="Ovale Legende 9"/>
          <p:cNvSpPr/>
          <p:nvPr/>
        </p:nvSpPr>
        <p:spPr>
          <a:xfrm>
            <a:off x="5220072" y="764704"/>
            <a:ext cx="3168352" cy="2016224"/>
          </a:xfrm>
          <a:prstGeom prst="wedgeEllipseCallout">
            <a:avLst>
              <a:gd name="adj1" fmla="val -80299"/>
              <a:gd name="adj2" fmla="val 242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latin typeface="Verdana" pitchFamily="34" charset="0"/>
                <a:ea typeface="Verdana" pitchFamily="34" charset="0"/>
                <a:cs typeface="Verdana" pitchFamily="34" charset="0"/>
              </a:rPr>
              <a:t>Kontext</a:t>
            </a:r>
            <a:endParaRPr lang="de-DE" b="1" dirty="0">
              <a:latin typeface="Verdana" pitchFamily="34" charset="0"/>
              <a:ea typeface="Verdana" pitchFamily="34" charset="0"/>
              <a:cs typeface="Verdana" pitchFamily="34" charset="0"/>
            </a:endParaRPr>
          </a:p>
        </p:txBody>
      </p:sp>
      <p:sp>
        <p:nvSpPr>
          <p:cNvPr id="11" name="Ovale Legende 10"/>
          <p:cNvSpPr/>
          <p:nvPr/>
        </p:nvSpPr>
        <p:spPr>
          <a:xfrm>
            <a:off x="4932040" y="2996952"/>
            <a:ext cx="3312368" cy="2016224"/>
          </a:xfrm>
          <a:prstGeom prst="wedgeEllipseCallout">
            <a:avLst>
              <a:gd name="adj1" fmla="val -39099"/>
              <a:gd name="adj2" fmla="val 762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latin typeface="Verdana" pitchFamily="34" charset="0"/>
                <a:ea typeface="Verdana" pitchFamily="34" charset="0"/>
                <a:cs typeface="Verdana" pitchFamily="34" charset="0"/>
              </a:rPr>
              <a:t>Komplexität</a:t>
            </a:r>
            <a:endParaRPr lang="de-DE" b="1" dirty="0">
              <a:latin typeface="Verdana" pitchFamily="34" charset="0"/>
              <a:ea typeface="Verdana" pitchFamily="34" charset="0"/>
              <a:cs typeface="Verdana" pitchFamily="34" charset="0"/>
            </a:endParaRPr>
          </a:p>
        </p:txBody>
      </p:sp>
      <p:sp>
        <p:nvSpPr>
          <p:cNvPr id="15" name="Ovale Legende 14"/>
          <p:cNvSpPr/>
          <p:nvPr/>
        </p:nvSpPr>
        <p:spPr>
          <a:xfrm>
            <a:off x="1259632" y="4365104"/>
            <a:ext cx="3168352" cy="2016224"/>
          </a:xfrm>
          <a:prstGeom prst="wedgeEllipseCallout">
            <a:avLst>
              <a:gd name="adj1" fmla="val -47136"/>
              <a:gd name="adj2" fmla="val -775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latin typeface="Verdana" pitchFamily="34" charset="0"/>
                <a:ea typeface="Verdana" pitchFamily="34" charset="0"/>
                <a:cs typeface="Verdana" pitchFamily="34" charset="0"/>
              </a:rPr>
              <a:t>Form der Lösung erkennbar</a:t>
            </a:r>
            <a:endParaRPr lang="de-DE" b="1" dirty="0">
              <a:latin typeface="Verdana" pitchFamily="34" charset="0"/>
              <a:ea typeface="Verdana" pitchFamily="34" charset="0"/>
              <a:cs typeface="Verdana" pitchFamily="34" charset="0"/>
            </a:endParaRPr>
          </a:p>
        </p:txBody>
      </p:sp>
      <p:sp>
        <p:nvSpPr>
          <p:cNvPr id="16" name="Ovale Legende 15"/>
          <p:cNvSpPr/>
          <p:nvPr/>
        </p:nvSpPr>
        <p:spPr>
          <a:xfrm>
            <a:off x="827584" y="836712"/>
            <a:ext cx="3312368" cy="2016224"/>
          </a:xfrm>
          <a:prstGeom prst="wedgeEllipseCallout">
            <a:avLst>
              <a:gd name="adj1" fmla="val -22659"/>
              <a:gd name="adj2" fmla="val -753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latin typeface="Verdana" pitchFamily="34" charset="0"/>
                <a:ea typeface="Verdana" pitchFamily="34" charset="0"/>
                <a:cs typeface="Verdana" pitchFamily="34" charset="0"/>
              </a:rPr>
              <a:t>Eher geschlossen</a:t>
            </a:r>
            <a:endParaRPr lang="de-DE" b="1" dirty="0">
              <a:latin typeface="Verdana" pitchFamily="34" charset="0"/>
              <a:ea typeface="Verdana" pitchFamily="34" charset="0"/>
              <a:cs typeface="Verdana" pitchFamily="34" charset="0"/>
            </a:endParaRPr>
          </a:p>
        </p:txBody>
      </p:sp>
      <p:sp>
        <p:nvSpPr>
          <p:cNvPr id="17" name="Ovale Legende 16"/>
          <p:cNvSpPr/>
          <p:nvPr/>
        </p:nvSpPr>
        <p:spPr>
          <a:xfrm>
            <a:off x="2483768" y="2708920"/>
            <a:ext cx="3312368" cy="2016224"/>
          </a:xfrm>
          <a:prstGeom prst="wedgeEllipseCallout">
            <a:avLst>
              <a:gd name="adj1" fmla="val -22659"/>
              <a:gd name="adj2" fmla="val -753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latin typeface="Verdana" pitchFamily="34" charset="0"/>
                <a:ea typeface="Verdana" pitchFamily="34" charset="0"/>
                <a:cs typeface="Verdana" pitchFamily="34" charset="0"/>
              </a:rPr>
              <a:t>Selbstdiffe-renzierend</a:t>
            </a:r>
            <a:endParaRPr lang="de-DE" b="1" dirty="0" smtClean="0">
              <a:latin typeface="Verdana" pitchFamily="34" charset="0"/>
              <a:ea typeface="Verdana" pitchFamily="34" charset="0"/>
              <a:cs typeface="Verdana" pitchFamily="34" charset="0"/>
            </a:endParaRPr>
          </a:p>
          <a:p>
            <a:pPr algn="ctr"/>
            <a:r>
              <a:rPr lang="de-DE" b="1" dirty="0" smtClean="0">
                <a:latin typeface="Verdana" pitchFamily="34" charset="0"/>
                <a:ea typeface="Verdana" pitchFamily="34" charset="0"/>
                <a:cs typeface="Verdana" pitchFamily="34" charset="0"/>
              </a:rPr>
              <a:t>wenn mit Hilfen</a:t>
            </a:r>
            <a:endParaRPr lang="de-DE" b="1"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476672"/>
            <a:ext cx="7918648" cy="915888"/>
          </a:xfrm>
        </p:spPr>
        <p:txBody>
          <a:bodyPr/>
          <a:lstStyle/>
          <a:p>
            <a:pPr>
              <a:spcAft>
                <a:spcPts val="300"/>
              </a:spcAft>
            </a:pPr>
            <a:r>
              <a:rPr lang="de-DE" sz="3200" dirty="0" smtClean="0">
                <a:latin typeface="Verdana" pitchFamily="34" charset="0"/>
                <a:ea typeface="Verdana" pitchFamily="34" charset="0"/>
                <a:cs typeface="Verdana" pitchFamily="34" charset="0"/>
              </a:rPr>
              <a:t>Die Konstruktion der Hilfen (I)</a:t>
            </a:r>
            <a:endParaRPr lang="de-DE" sz="2800" dirty="0" smtClean="0">
              <a:latin typeface="Verdana" pitchFamily="34" charset="0"/>
              <a:ea typeface="Verdana" pitchFamily="34" charset="0"/>
              <a:cs typeface="Verdana" pitchFamily="34" charset="0"/>
            </a:endParaRPr>
          </a:p>
        </p:txBody>
      </p:sp>
      <p:sp>
        <p:nvSpPr>
          <p:cNvPr id="9"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424965"/>
            <a:ext cx="4932040" cy="4293483"/>
          </a:xfrm>
          <a:prstGeom prst="rect">
            <a:avLst/>
          </a:prstGeom>
        </p:spPr>
        <p:txBody>
          <a:bodyPr wrap="square">
            <a:spAutoFit/>
          </a:bodyPr>
          <a:lstStyle/>
          <a:p>
            <a:pPr>
              <a:spcAft>
                <a:spcPts val="300"/>
              </a:spcAft>
            </a:pPr>
            <a:endParaRPr lang="de-DE" sz="1600" b="1" dirty="0" smtClean="0">
              <a:latin typeface="Verdana" pitchFamily="34" charset="0"/>
              <a:ea typeface="Verdana" pitchFamily="34" charset="0"/>
              <a:cs typeface="Verdana" pitchFamily="34" charset="0"/>
            </a:endParaRPr>
          </a:p>
          <a:p>
            <a:pPr>
              <a:spcAft>
                <a:spcPts val="300"/>
              </a:spcAft>
            </a:pPr>
            <a:r>
              <a:rPr lang="de-DE" sz="1600" dirty="0" smtClean="0">
                <a:latin typeface="Verdana" pitchFamily="34" charset="0"/>
                <a:ea typeface="Verdana" pitchFamily="34" charset="0"/>
                <a:cs typeface="Verdana" pitchFamily="34" charset="0"/>
              </a:rPr>
              <a:t>Woher kann das Wasser kommen?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Glas und Umgebung als System betrachten: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Außer dem Glas und seinem Inhalt ist hier nur noch die Luft darum herum vorhanden.</a:t>
            </a:r>
            <a:br>
              <a:rPr lang="de-DE" sz="1200" i="1" dirty="0" smtClean="0">
                <a:latin typeface="Verdana" pitchFamily="34" charset="0"/>
                <a:ea typeface="Verdana" pitchFamily="34" charset="0"/>
                <a:cs typeface="Verdana" pitchFamily="34" charset="0"/>
              </a:rPr>
            </a:br>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Schlüsse ziehen: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Also muss das Wasser aus der Luft kommen.</a:t>
            </a:r>
            <a:br>
              <a:rPr lang="de-DE" sz="1200" i="1" dirty="0" smtClean="0">
                <a:latin typeface="Verdana" pitchFamily="34" charset="0"/>
                <a:ea typeface="Verdana" pitchFamily="34" charset="0"/>
                <a:cs typeface="Verdana" pitchFamily="34" charset="0"/>
              </a:rPr>
            </a:br>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Vor- / Alltags-Wissen aktivieren: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Kennt ihr andere Situationen, wo Wasser „aus der Luft kommt“? Denkt dabei auch an Wettererscheinungen.</a:t>
            </a:r>
          </a:p>
          <a:p>
            <a:pPr marL="354013" indent="-354013"/>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Aktivierung unterstützen: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Habt ihr an Nebel oder Raureif gedacht? Oder an das Beschlagen eines Spiegels durch die ausgeatmete Luft oder das Beschlagen einer Brille, wenn man von draußen in einen warmen Raum kommt?</a:t>
            </a:r>
          </a:p>
          <a:p>
            <a:pPr marL="354013" indent="-354013"/>
            <a:endParaRPr lang="de-DE" sz="1200" i="1" dirty="0" smtClean="0">
              <a:latin typeface="Verdana" pitchFamily="34" charset="0"/>
              <a:ea typeface="Verdana" pitchFamily="34" charset="0"/>
              <a:cs typeface="Verdana" pitchFamily="34" charset="0"/>
            </a:endParaRP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solidFill>
                  <a:schemeClr val="bg1">
                    <a:lumMod val="65000"/>
                  </a:schemeClr>
                </a:solidFill>
                <a:latin typeface="Verdana" pitchFamily="34" charset="0"/>
                <a:ea typeface="Verdana" pitchFamily="34" charset="0"/>
                <a:cs typeface="Verdana" pitchFamily="34" charset="0"/>
              </a:rPr>
              <a:t>Aufgabe:</a:t>
            </a:r>
            <a:br>
              <a:rPr lang="de-DE" sz="1600" dirty="0" smtClean="0">
                <a:solidFill>
                  <a:schemeClr val="bg1">
                    <a:lumMod val="65000"/>
                  </a:schemeClr>
                </a:solidFill>
                <a:latin typeface="Verdana" pitchFamily="34" charset="0"/>
                <a:ea typeface="Verdana" pitchFamily="34" charset="0"/>
                <a:cs typeface="Verdana" pitchFamily="34" charset="0"/>
              </a:rPr>
            </a:br>
            <a:endParaRPr lang="de-DE" sz="1600" dirty="0" smtClean="0">
              <a:solidFill>
                <a:schemeClr val="bg1">
                  <a:lumMod val="65000"/>
                </a:schemeClr>
              </a:solidFill>
              <a:latin typeface="Verdana" pitchFamily="34" charset="0"/>
              <a:ea typeface="Verdana" pitchFamily="34" charset="0"/>
              <a:cs typeface="Verdana" pitchFamily="34" charset="0"/>
            </a:endParaRPr>
          </a:p>
          <a:p>
            <a:r>
              <a:rPr lang="de-DE" sz="1600" dirty="0" smtClean="0">
                <a:solidFill>
                  <a:schemeClr val="bg1">
                    <a:lumMod val="65000"/>
                  </a:schemeClr>
                </a:solidFill>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solidFill>
                  <a:schemeClr val="bg1">
                    <a:lumMod val="65000"/>
                  </a:schemeClr>
                </a:solidFill>
                <a:latin typeface="Verdana" pitchFamily="34" charset="0"/>
                <a:ea typeface="Verdana" pitchFamily="34" charset="0"/>
                <a:cs typeface="Verdana" pitchFamily="34" charset="0"/>
              </a:rPr>
              <a:t>Finde eine Erklärung mit Hilfe deiner </a:t>
            </a:r>
            <a:r>
              <a:rPr lang="de-DE" sz="1600" dirty="0" err="1" smtClean="0">
                <a:solidFill>
                  <a:schemeClr val="bg1">
                    <a:lumMod val="65000"/>
                  </a:schemeClr>
                </a:solidFill>
                <a:latin typeface="Verdana" pitchFamily="34" charset="0"/>
                <a:ea typeface="Verdana" pitchFamily="34" charset="0"/>
                <a:cs typeface="Verdana" pitchFamily="34" charset="0"/>
              </a:rPr>
              <a:t>natur</a:t>
            </a:r>
            <a:r>
              <a:rPr lang="de-DE" sz="1600" dirty="0" smtClean="0">
                <a:solidFill>
                  <a:schemeClr val="bg1">
                    <a:lumMod val="65000"/>
                  </a:schemeClr>
                </a:solidFill>
                <a:latin typeface="Verdana" pitchFamily="34" charset="0"/>
                <a:ea typeface="Verdana" pitchFamily="34" charset="0"/>
                <a:cs typeface="Verdana" pitchFamily="34" charset="0"/>
              </a:rPr>
              <a:t>-wissenschaftlichen Kenntnisse.</a:t>
            </a:r>
            <a:endParaRPr lang="de-DE" sz="1600" dirty="0">
              <a:solidFill>
                <a:schemeClr val="bg1">
                  <a:lumMod val="65000"/>
                </a:schemeClr>
              </a:solidFill>
              <a:latin typeface="Verdana" pitchFamily="34" charset="0"/>
              <a:ea typeface="Verdana" pitchFamily="34" charset="0"/>
              <a:cs typeface="Verdana" pitchFamily="34" charset="0"/>
            </a:endParaRPr>
          </a:p>
        </p:txBody>
      </p:sp>
      <p:sp>
        <p:nvSpPr>
          <p:cNvPr id="8" name="Textfeld 7"/>
          <p:cNvSpPr txBox="1"/>
          <p:nvPr/>
        </p:nvSpPr>
        <p:spPr>
          <a:xfrm>
            <a:off x="251520" y="1628800"/>
            <a:ext cx="3207929" cy="461665"/>
          </a:xfrm>
          <a:prstGeom prst="rect">
            <a:avLst/>
          </a:prstGeom>
          <a:noFill/>
        </p:spPr>
        <p:txBody>
          <a:bodyPr wrap="none" rtlCol="0">
            <a:spAutoFit/>
          </a:bodyPr>
          <a:lstStyle/>
          <a:p>
            <a:r>
              <a:rPr lang="de-DE" dirty="0" smtClean="0">
                <a:latin typeface="Verdana" pitchFamily="34" charset="0"/>
              </a:rPr>
              <a:t>Läuft das Glas aus?</a:t>
            </a:r>
            <a:endParaRPr lang="de-DE"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blinds(horizontal)">
                                      <p:cBhvr>
                                        <p:cTn id="10" dur="500"/>
                                        <p:tgtEl>
                                          <p:spTgt spid="1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blinds(horizontal)">
                                      <p:cBhvr>
                                        <p:cTn id="15" dur="500"/>
                                        <p:tgtEl>
                                          <p:spTgt spid="1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blinds(horizontal)">
                                      <p:cBhvr>
                                        <p:cTn id="18" dur="500"/>
                                        <p:tgtEl>
                                          <p:spTgt spid="1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Effect transition="in" filter="blinds(horizontal)">
                                      <p:cBhvr>
                                        <p:cTn id="23" dur="500"/>
                                        <p:tgtEl>
                                          <p:spTgt spid="1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blinds(horizontal)">
                                      <p:cBhvr>
                                        <p:cTn id="26" dur="500"/>
                                        <p:tgtEl>
                                          <p:spTgt spid="1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blinds(horizontal)">
                                      <p:cBhvr>
                                        <p:cTn id="31" dur="500"/>
                                        <p:tgtEl>
                                          <p:spTgt spid="1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3">
                                            <p:txEl>
                                              <p:pRg st="9" end="9"/>
                                            </p:txEl>
                                          </p:spTgt>
                                        </p:tgtEl>
                                        <p:attrNameLst>
                                          <p:attrName>style.visibility</p:attrName>
                                        </p:attrNameLst>
                                      </p:cBhvr>
                                      <p:to>
                                        <p:strVal val="visible"/>
                                      </p:to>
                                    </p:set>
                                    <p:animEffect transition="in" filter="blinds(horizontal)">
                                      <p:cBhvr>
                                        <p:cTn id="34"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2267744" y="630932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249154"/>
            <a:ext cx="4932040" cy="4724370"/>
          </a:xfrm>
          <a:prstGeom prst="rect">
            <a:avLst/>
          </a:prstGeom>
        </p:spPr>
        <p:txBody>
          <a:bodyPr wrap="square">
            <a:spAutoFit/>
          </a:bodyPr>
          <a:lstStyle/>
          <a:p>
            <a:pPr>
              <a:spcAft>
                <a:spcPts val="300"/>
              </a:spcAft>
            </a:pPr>
            <a:endParaRPr lang="de-DE" sz="1600" b="1" dirty="0" smtClean="0">
              <a:latin typeface="Verdana" pitchFamily="34" charset="0"/>
              <a:ea typeface="Verdana" pitchFamily="34" charset="0"/>
              <a:cs typeface="Verdana" pitchFamily="34" charset="0"/>
            </a:endParaRPr>
          </a:p>
          <a:p>
            <a:pPr>
              <a:spcAft>
                <a:spcPts val="300"/>
              </a:spcAft>
            </a:pPr>
            <a:r>
              <a:rPr lang="de-DE" sz="1600" dirty="0" smtClean="0">
                <a:latin typeface="Verdana" pitchFamily="34" charset="0"/>
                <a:ea typeface="Verdana" pitchFamily="34" charset="0"/>
                <a:cs typeface="Verdana" pitchFamily="34" charset="0"/>
              </a:rPr>
              <a:t>Verallgemeinern, Ursache finden: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Was haben Nebel, Raureif, das Beschlagen eines Spiegels oder einer Brille gemeinsam?</a:t>
            </a:r>
            <a:br>
              <a:rPr lang="de-DE" sz="1200" i="1" dirty="0" smtClean="0">
                <a:latin typeface="Verdana" pitchFamily="34" charset="0"/>
                <a:ea typeface="Verdana" pitchFamily="34" charset="0"/>
                <a:cs typeface="Verdana" pitchFamily="34" charset="0"/>
              </a:rPr>
            </a:br>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Inhaltliche Unterstützung:</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Bei Nebel, Raureif, beim Beschlagen eines Spiegels oder der Brille ist eines gleich: Luft wird stark abgekühlt..</a:t>
            </a:r>
            <a:br>
              <a:rPr lang="de-DE" sz="1200" i="1" dirty="0" smtClean="0">
                <a:latin typeface="Verdana" pitchFamily="34" charset="0"/>
                <a:ea typeface="Verdana" pitchFamily="34" charset="0"/>
                <a:cs typeface="Verdana" pitchFamily="34" charset="0"/>
              </a:rPr>
            </a:br>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Unterstützung der Übertragung auf die Problemstellung:</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Das kann auch an der Oberfläche eines kalten Gegenstands geschehen.</a:t>
            </a:r>
          </a:p>
          <a:p>
            <a:pPr marL="354013" indent="-354013"/>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Generalisierung bzgl. Wassergehalt der Luft:</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In der Luft ist immer Wasserdampf enthalten. Wie kann man sich vorstellen, dass sich beim Abkühlen flüssiges Wasser aus der Luft abscheidet?</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 könnt ihr schließen, dass warme Luft mehr Wasser-dampf enthalten kann als kalte. Was beim Abkühlen „zu viel“ ist, schlägt sich als flüssiges Wasser nieder.</a:t>
            </a: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solidFill>
                  <a:schemeClr val="bg1">
                    <a:lumMod val="65000"/>
                  </a:schemeClr>
                </a:solidFill>
                <a:latin typeface="Verdana" pitchFamily="34" charset="0"/>
                <a:ea typeface="Verdana" pitchFamily="34" charset="0"/>
                <a:cs typeface="Verdana" pitchFamily="34" charset="0"/>
              </a:rPr>
              <a:t>Aufgabe:</a:t>
            </a:r>
            <a:br>
              <a:rPr lang="de-DE" sz="1600" dirty="0" smtClean="0">
                <a:solidFill>
                  <a:schemeClr val="bg1">
                    <a:lumMod val="65000"/>
                  </a:schemeClr>
                </a:solidFill>
                <a:latin typeface="Verdana" pitchFamily="34" charset="0"/>
                <a:ea typeface="Verdana" pitchFamily="34" charset="0"/>
                <a:cs typeface="Verdana" pitchFamily="34" charset="0"/>
              </a:rPr>
            </a:br>
            <a:endParaRPr lang="de-DE" sz="1600" dirty="0" smtClean="0">
              <a:solidFill>
                <a:schemeClr val="bg1">
                  <a:lumMod val="65000"/>
                </a:schemeClr>
              </a:solidFill>
              <a:latin typeface="Verdana" pitchFamily="34" charset="0"/>
              <a:ea typeface="Verdana" pitchFamily="34" charset="0"/>
              <a:cs typeface="Verdana" pitchFamily="34" charset="0"/>
            </a:endParaRPr>
          </a:p>
          <a:p>
            <a:r>
              <a:rPr lang="de-DE" sz="1600" dirty="0" smtClean="0">
                <a:solidFill>
                  <a:schemeClr val="bg1">
                    <a:lumMod val="65000"/>
                  </a:schemeClr>
                </a:solidFill>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solidFill>
                  <a:schemeClr val="bg1">
                    <a:lumMod val="65000"/>
                  </a:schemeClr>
                </a:solidFill>
                <a:latin typeface="Verdana" pitchFamily="34" charset="0"/>
                <a:ea typeface="Verdana" pitchFamily="34" charset="0"/>
                <a:cs typeface="Verdana" pitchFamily="34" charset="0"/>
              </a:rPr>
              <a:t>Finde eine Erklärung mit Hilfe deiner </a:t>
            </a:r>
            <a:r>
              <a:rPr lang="de-DE" sz="1600" dirty="0" err="1" smtClean="0">
                <a:solidFill>
                  <a:schemeClr val="bg1">
                    <a:lumMod val="65000"/>
                  </a:schemeClr>
                </a:solidFill>
                <a:latin typeface="Verdana" pitchFamily="34" charset="0"/>
                <a:ea typeface="Verdana" pitchFamily="34" charset="0"/>
                <a:cs typeface="Verdana" pitchFamily="34" charset="0"/>
              </a:rPr>
              <a:t>natur</a:t>
            </a:r>
            <a:r>
              <a:rPr lang="de-DE" sz="1600" dirty="0" smtClean="0">
                <a:solidFill>
                  <a:schemeClr val="bg1">
                    <a:lumMod val="65000"/>
                  </a:schemeClr>
                </a:solidFill>
                <a:latin typeface="Verdana" pitchFamily="34" charset="0"/>
                <a:ea typeface="Verdana" pitchFamily="34" charset="0"/>
                <a:cs typeface="Verdana" pitchFamily="34" charset="0"/>
              </a:rPr>
              <a:t>-wissenschaftlichen Kenntnisse.</a:t>
            </a:r>
            <a:endParaRPr lang="de-DE" sz="1600" dirty="0">
              <a:solidFill>
                <a:schemeClr val="bg1">
                  <a:lumMod val="65000"/>
                </a:schemeClr>
              </a:solidFill>
              <a:latin typeface="Verdana" pitchFamily="34" charset="0"/>
              <a:ea typeface="Verdana" pitchFamily="34" charset="0"/>
              <a:cs typeface="Verdana" pitchFamily="34" charset="0"/>
            </a:endParaRPr>
          </a:p>
        </p:txBody>
      </p:sp>
      <p:sp>
        <p:nvSpPr>
          <p:cNvPr id="10" name="Textfeld 9"/>
          <p:cNvSpPr txBox="1"/>
          <p:nvPr/>
        </p:nvSpPr>
        <p:spPr>
          <a:xfrm>
            <a:off x="251520" y="1628800"/>
            <a:ext cx="3207929" cy="461665"/>
          </a:xfrm>
          <a:prstGeom prst="rect">
            <a:avLst/>
          </a:prstGeom>
          <a:noFill/>
        </p:spPr>
        <p:txBody>
          <a:bodyPr wrap="none" rtlCol="0">
            <a:spAutoFit/>
          </a:bodyPr>
          <a:lstStyle/>
          <a:p>
            <a:r>
              <a:rPr lang="de-DE" dirty="0" smtClean="0">
                <a:latin typeface="Verdana" pitchFamily="34" charset="0"/>
              </a:rPr>
              <a:t>Läuft das Glas aus?</a:t>
            </a:r>
            <a:endParaRPr lang="de-DE" dirty="0"/>
          </a:p>
        </p:txBody>
      </p:sp>
      <p:sp>
        <p:nvSpPr>
          <p:cNvPr id="12" name="Titel 2"/>
          <p:cNvSpPr>
            <a:spLocks noGrp="1"/>
          </p:cNvSpPr>
          <p:nvPr>
            <p:ph type="title"/>
          </p:nvPr>
        </p:nvSpPr>
        <p:spPr>
          <a:xfrm>
            <a:off x="611560" y="476672"/>
            <a:ext cx="7918648" cy="915888"/>
          </a:xfrm>
        </p:spPr>
        <p:txBody>
          <a:bodyPr/>
          <a:lstStyle/>
          <a:p>
            <a:pPr>
              <a:spcAft>
                <a:spcPts val="300"/>
              </a:spcAft>
            </a:pPr>
            <a:r>
              <a:rPr lang="de-DE" sz="3200" dirty="0" smtClean="0">
                <a:latin typeface="Verdana" pitchFamily="34" charset="0"/>
                <a:ea typeface="Verdana" pitchFamily="34" charset="0"/>
                <a:cs typeface="Verdana" pitchFamily="34" charset="0"/>
              </a:rPr>
              <a:t>Die Konstruktion der Hilfen (II)</a:t>
            </a:r>
            <a:endParaRPr lang="de-DE" sz="2800" dirty="0" smtClean="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blinds(horizontal)">
                                      <p:cBhvr>
                                        <p:cTn id="10" dur="500"/>
                                        <p:tgtEl>
                                          <p:spTgt spid="1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blinds(horizontal)">
                                      <p:cBhvr>
                                        <p:cTn id="15" dur="500"/>
                                        <p:tgtEl>
                                          <p:spTgt spid="1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blinds(horizontal)">
                                      <p:cBhvr>
                                        <p:cTn id="18" dur="500"/>
                                        <p:tgtEl>
                                          <p:spTgt spid="1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Effect transition="in" filter="blinds(horizontal)">
                                      <p:cBhvr>
                                        <p:cTn id="23" dur="500"/>
                                        <p:tgtEl>
                                          <p:spTgt spid="1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blinds(horizontal)">
                                      <p:cBhvr>
                                        <p:cTn id="26" dur="500"/>
                                        <p:tgtEl>
                                          <p:spTgt spid="1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blinds(horizontal)">
                                      <p:cBhvr>
                                        <p:cTn id="31" dur="500"/>
                                        <p:tgtEl>
                                          <p:spTgt spid="1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3">
                                            <p:txEl>
                                              <p:pRg st="9" end="9"/>
                                            </p:txEl>
                                          </p:spTgt>
                                        </p:tgtEl>
                                        <p:attrNameLst>
                                          <p:attrName>style.visibility</p:attrName>
                                        </p:attrNameLst>
                                      </p:cBhvr>
                                      <p:to>
                                        <p:strVal val="visible"/>
                                      </p:to>
                                    </p:set>
                                    <p:animEffect transition="in" filter="blinds(horizontal)">
                                      <p:cBhvr>
                                        <p:cTn id="34" dur="500"/>
                                        <p:tgtEl>
                                          <p:spTgt spid="13">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13">
                                            <p:txEl>
                                              <p:pRg st="10" end="10"/>
                                            </p:txEl>
                                          </p:spTgt>
                                        </p:tgtEl>
                                        <p:attrNameLst>
                                          <p:attrName>style.visibility</p:attrName>
                                        </p:attrNameLst>
                                      </p:cBhvr>
                                      <p:to>
                                        <p:strVal val="visible"/>
                                      </p:to>
                                    </p:set>
                                    <p:animEffect transition="in" filter="blinds(horizontal)">
                                      <p:cBhvr>
                                        <p:cTn id="37"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2267744" y="630932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249154"/>
            <a:ext cx="4932040" cy="4785926"/>
          </a:xfrm>
          <a:prstGeom prst="rect">
            <a:avLst/>
          </a:prstGeom>
        </p:spPr>
        <p:txBody>
          <a:bodyPr wrap="square">
            <a:spAutoFit/>
          </a:bodyPr>
          <a:lstStyle/>
          <a:p>
            <a:pPr>
              <a:spcAft>
                <a:spcPts val="300"/>
              </a:spcAft>
            </a:pPr>
            <a:endParaRPr lang="de-DE" sz="1600" b="1" dirty="0" smtClean="0">
              <a:latin typeface="Verdana" pitchFamily="34" charset="0"/>
              <a:ea typeface="Verdana" pitchFamily="34" charset="0"/>
              <a:cs typeface="Verdana" pitchFamily="34" charset="0"/>
            </a:endParaRPr>
          </a:p>
          <a:p>
            <a:pPr>
              <a:spcAft>
                <a:spcPts val="300"/>
              </a:spcAft>
            </a:pPr>
            <a:r>
              <a:rPr lang="de-DE" sz="1600" dirty="0" smtClean="0">
                <a:latin typeface="Verdana" pitchFamily="34" charset="0"/>
                <a:ea typeface="Verdana" pitchFamily="34" charset="0"/>
                <a:cs typeface="Verdana" pitchFamily="34" charset="0"/>
              </a:rPr>
              <a:t>Dazu die (immer gleiche) erste Hilfe:</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Erklärt euch gegenseitig die Aufgabe noch einmal mit eigenen Worten. Klärt, was ihr verstanden habt und was euch noch unklar ist. </a:t>
            </a:r>
          </a:p>
          <a:p>
            <a:r>
              <a:rPr lang="de-DE" sz="1600" dirty="0" smtClean="0">
                <a:latin typeface="Verdana" pitchFamily="34" charset="0"/>
                <a:ea typeface="Verdana" pitchFamily="34" charset="0"/>
                <a:cs typeface="Verdana" pitchFamily="34" charset="0"/>
              </a:rPr>
              <a:t>als Aufforderung zur Paraphrasierung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(erste Durcharbeitung der Aufgabenstellung)</a:t>
            </a:r>
          </a:p>
          <a:p>
            <a:endParaRPr lang="de-DE" sz="1600"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und abschließend stets die Komplettlösung</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 Jetzt habt ihr alles zusammen, um die gestellte Frage zu beantworten. Übertragt eure Überlegungen auf das Glas mit dem kalten Getränk und fasst eure Antwort mit ein oder zwei Sätzen zusammen.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Durch den kalten Inhalt wird auch die Außenseite des Trinkglases sehr kalt. Dadurch wird die Luft in der Nähe stark abgekühlt. Ein Teil des enthaltenen Wasser-</a:t>
            </a:r>
            <a:r>
              <a:rPr lang="de-DE" sz="1200" i="1" dirty="0" err="1" smtClean="0">
                <a:latin typeface="Verdana" pitchFamily="34" charset="0"/>
                <a:ea typeface="Verdana" pitchFamily="34" charset="0"/>
                <a:cs typeface="Verdana" pitchFamily="34" charset="0"/>
              </a:rPr>
              <a:t>dampfes</a:t>
            </a:r>
            <a:r>
              <a:rPr lang="de-DE" sz="1200" i="1" dirty="0" smtClean="0">
                <a:latin typeface="Verdana" pitchFamily="34" charset="0"/>
                <a:ea typeface="Verdana" pitchFamily="34" charset="0"/>
                <a:cs typeface="Verdana" pitchFamily="34" charset="0"/>
              </a:rPr>
              <a:t> schlägt sich als flüssiges Wasser am Glas nieder – das Glas ist dann von außen nass.</a:t>
            </a:r>
          </a:p>
          <a:p>
            <a:r>
              <a:rPr lang="de-DE" sz="1600" dirty="0" smtClean="0">
                <a:latin typeface="Verdana" pitchFamily="34" charset="0"/>
                <a:ea typeface="Verdana" pitchFamily="34" charset="0"/>
                <a:cs typeface="Verdana" pitchFamily="34" charset="0"/>
              </a:rPr>
              <a:t>wegen der Wirksamkeit von Musterlösungen und zur Kontrolle für die Gruppen, die ohne Hilfen zur Lösung gekommen sind.</a:t>
            </a: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solidFill>
                  <a:schemeClr val="bg1">
                    <a:lumMod val="65000"/>
                  </a:schemeClr>
                </a:solidFill>
                <a:latin typeface="Verdana" pitchFamily="34" charset="0"/>
                <a:ea typeface="Verdana" pitchFamily="34" charset="0"/>
                <a:cs typeface="Verdana" pitchFamily="34" charset="0"/>
              </a:rPr>
              <a:t>Aufgabe:</a:t>
            </a:r>
            <a:br>
              <a:rPr lang="de-DE" sz="1600" dirty="0" smtClean="0">
                <a:solidFill>
                  <a:schemeClr val="bg1">
                    <a:lumMod val="65000"/>
                  </a:schemeClr>
                </a:solidFill>
                <a:latin typeface="Verdana" pitchFamily="34" charset="0"/>
                <a:ea typeface="Verdana" pitchFamily="34" charset="0"/>
                <a:cs typeface="Verdana" pitchFamily="34" charset="0"/>
              </a:rPr>
            </a:br>
            <a:endParaRPr lang="de-DE" sz="1600" dirty="0" smtClean="0">
              <a:solidFill>
                <a:schemeClr val="bg1">
                  <a:lumMod val="65000"/>
                </a:schemeClr>
              </a:solidFill>
              <a:latin typeface="Verdana" pitchFamily="34" charset="0"/>
              <a:ea typeface="Verdana" pitchFamily="34" charset="0"/>
              <a:cs typeface="Verdana" pitchFamily="34" charset="0"/>
            </a:endParaRPr>
          </a:p>
          <a:p>
            <a:r>
              <a:rPr lang="de-DE" sz="1600" dirty="0" smtClean="0">
                <a:solidFill>
                  <a:schemeClr val="bg1">
                    <a:lumMod val="65000"/>
                  </a:schemeClr>
                </a:solidFill>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solidFill>
                  <a:schemeClr val="bg1">
                    <a:lumMod val="65000"/>
                  </a:schemeClr>
                </a:solidFill>
                <a:latin typeface="Verdana" pitchFamily="34" charset="0"/>
                <a:ea typeface="Verdana" pitchFamily="34" charset="0"/>
                <a:cs typeface="Verdana" pitchFamily="34" charset="0"/>
              </a:rPr>
              <a:t>Finde eine Erklärung mit Hilfe deiner </a:t>
            </a:r>
            <a:r>
              <a:rPr lang="de-DE" sz="1600" dirty="0" err="1" smtClean="0">
                <a:solidFill>
                  <a:schemeClr val="bg1">
                    <a:lumMod val="65000"/>
                  </a:schemeClr>
                </a:solidFill>
                <a:latin typeface="Verdana" pitchFamily="34" charset="0"/>
                <a:ea typeface="Verdana" pitchFamily="34" charset="0"/>
                <a:cs typeface="Verdana" pitchFamily="34" charset="0"/>
              </a:rPr>
              <a:t>natur</a:t>
            </a:r>
            <a:r>
              <a:rPr lang="de-DE" sz="1600" dirty="0" smtClean="0">
                <a:solidFill>
                  <a:schemeClr val="bg1">
                    <a:lumMod val="65000"/>
                  </a:schemeClr>
                </a:solidFill>
                <a:latin typeface="Verdana" pitchFamily="34" charset="0"/>
                <a:ea typeface="Verdana" pitchFamily="34" charset="0"/>
                <a:cs typeface="Verdana" pitchFamily="34" charset="0"/>
              </a:rPr>
              <a:t>-wissenschaftlichen Kenntnisse.</a:t>
            </a:r>
            <a:endParaRPr lang="de-DE" sz="1600" dirty="0">
              <a:solidFill>
                <a:schemeClr val="bg1">
                  <a:lumMod val="65000"/>
                </a:schemeClr>
              </a:solidFill>
              <a:latin typeface="Verdana" pitchFamily="34" charset="0"/>
              <a:ea typeface="Verdana" pitchFamily="34" charset="0"/>
              <a:cs typeface="Verdana" pitchFamily="34" charset="0"/>
            </a:endParaRPr>
          </a:p>
        </p:txBody>
      </p:sp>
      <p:sp>
        <p:nvSpPr>
          <p:cNvPr id="8" name="Titel 2"/>
          <p:cNvSpPr txBox="1">
            <a:spLocks/>
          </p:cNvSpPr>
          <p:nvPr/>
        </p:nvSpPr>
        <p:spPr bwMode="auto">
          <a:xfrm>
            <a:off x="763960" y="629072"/>
            <a:ext cx="7918648" cy="915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de-DE" sz="3200" b="0" i="0" u="none" strike="noStrike" kern="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Die Konstruktion der Hilfen (III)</a:t>
            </a:r>
            <a:endParaRPr kumimoji="0" lang="de-DE" sz="2800" b="0" i="0" u="none" strike="noStrike" kern="0" cap="none" spc="0" normalizeH="0" baseline="0" noProof="0" dirty="0" smtClean="0">
              <a:ln>
                <a:noFill/>
              </a:ln>
              <a:solidFill>
                <a:schemeClr val="tx2"/>
              </a:solidFill>
              <a:effectLst/>
              <a:uLnTx/>
              <a:uFillTx/>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blinds(horizontal)">
                                      <p:cBhvr>
                                        <p:cTn id="10" dur="500"/>
                                        <p:tgtEl>
                                          <p:spTgt spid="1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blinds(horizontal)">
                                      <p:cBhvr>
                                        <p:cTn id="13" dur="500"/>
                                        <p:tgtEl>
                                          <p:spTgt spid="1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
                                            <p:txEl>
                                              <p:pRg st="5" end="5"/>
                                            </p:txEl>
                                          </p:spTgt>
                                        </p:tgtEl>
                                        <p:attrNameLst>
                                          <p:attrName>style.visibility</p:attrName>
                                        </p:attrNameLst>
                                      </p:cBhvr>
                                      <p:to>
                                        <p:strVal val="visible"/>
                                      </p:to>
                                    </p:set>
                                    <p:animEffect transition="in" filter="blinds(horizontal)">
                                      <p:cBhvr>
                                        <p:cTn id="18" dur="500"/>
                                        <p:tgtEl>
                                          <p:spTgt spid="1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animEffect transition="in" filter="blinds(horizontal)">
                                      <p:cBhvr>
                                        <p:cTn id="21" dur="500"/>
                                        <p:tgtEl>
                                          <p:spTgt spid="1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3">
                                            <p:txEl>
                                              <p:pRg st="7" end="7"/>
                                            </p:txEl>
                                          </p:spTgt>
                                        </p:tgtEl>
                                        <p:attrNameLst>
                                          <p:attrName>style.visibility</p:attrName>
                                        </p:attrNameLst>
                                      </p:cBhvr>
                                      <p:to>
                                        <p:strVal val="visible"/>
                                      </p:to>
                                    </p:set>
                                    <p:animEffect transition="in" filter="blinds(horizontal)">
                                      <p:cBhvr>
                                        <p:cTn id="24" dur="500"/>
                                        <p:tgtEl>
                                          <p:spTgt spid="1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animEffect transition="in" filter="blinds(horizontal)">
                                      <p:cBhvr>
                                        <p:cTn id="27"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784920"/>
            <a:ext cx="7918648" cy="915888"/>
          </a:xfrm>
        </p:spPr>
        <p:txBody>
          <a:bodyPr/>
          <a:lstStyle/>
          <a:p>
            <a:r>
              <a:rPr lang="de-DE" sz="2800" dirty="0" smtClean="0">
                <a:solidFill>
                  <a:schemeClr val="tx1"/>
                </a:solidFill>
                <a:latin typeface="Verdana" pitchFamily="34" charset="0"/>
              </a:rPr>
              <a:t>Faustregeln zur Entwicklung von</a:t>
            </a:r>
            <a:br>
              <a:rPr lang="de-DE" sz="2800" dirty="0" smtClean="0">
                <a:solidFill>
                  <a:schemeClr val="tx1"/>
                </a:solidFill>
                <a:latin typeface="Verdana" pitchFamily="34" charset="0"/>
              </a:rPr>
            </a:br>
            <a:r>
              <a:rPr lang="de-DE" sz="2800" dirty="0" smtClean="0">
                <a:solidFill>
                  <a:schemeClr val="tx1"/>
                </a:solidFill>
                <a:latin typeface="Verdana" pitchFamily="34" charset="0"/>
              </a:rPr>
              <a:t>„Aufgaben mit gestuften Hilfen“</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1" name="Textfeld 10"/>
          <p:cNvSpPr txBox="1"/>
          <p:nvPr/>
        </p:nvSpPr>
        <p:spPr>
          <a:xfrm>
            <a:off x="755576" y="2564904"/>
            <a:ext cx="3816424" cy="2816156"/>
          </a:xfrm>
          <a:prstGeom prst="rect">
            <a:avLst/>
          </a:prstGeom>
          <a:noFill/>
        </p:spPr>
        <p:txBody>
          <a:bodyPr wrap="square" rtlCol="0">
            <a:spAutoFit/>
          </a:bodyPr>
          <a:lstStyle/>
          <a:p>
            <a:pPr marL="177800" indent="-177800">
              <a:spcAft>
                <a:spcPts val="600"/>
              </a:spcAft>
              <a:buFontTx/>
              <a:buChar char="-"/>
            </a:pPr>
            <a:r>
              <a:rPr lang="de-DE" sz="1800" dirty="0" smtClean="0">
                <a:latin typeface="Verdana" pitchFamily="34" charset="0"/>
                <a:ea typeface="Verdana" pitchFamily="34" charset="0"/>
                <a:cs typeface="Verdana" pitchFamily="34" charset="0"/>
              </a:rPr>
              <a:t>Akzentuieren! </a:t>
            </a:r>
          </a:p>
          <a:p>
            <a:pPr marL="177800" indent="-177800">
              <a:spcAft>
                <a:spcPts val="600"/>
              </a:spcAft>
              <a:buFontTx/>
              <a:buChar char="-"/>
            </a:pPr>
            <a:r>
              <a:rPr lang="de-DE" sz="1800" dirty="0" smtClean="0">
                <a:latin typeface="Verdana" pitchFamily="34" charset="0"/>
                <a:ea typeface="Verdana" pitchFamily="34" charset="0"/>
                <a:cs typeface="Verdana" pitchFamily="34" charset="0"/>
              </a:rPr>
              <a:t>Art der Lösung muss von Beginn an erkennbar sein</a:t>
            </a:r>
          </a:p>
          <a:p>
            <a:pPr marL="177800" indent="-177800">
              <a:spcAft>
                <a:spcPts val="600"/>
              </a:spcAft>
              <a:buFontTx/>
              <a:buChar char="-"/>
            </a:pPr>
            <a:r>
              <a:rPr lang="de-DE" sz="1800" dirty="0" smtClean="0">
                <a:latin typeface="Verdana" pitchFamily="34" charset="0"/>
                <a:ea typeface="Verdana" pitchFamily="34" charset="0"/>
                <a:cs typeface="Verdana" pitchFamily="34" charset="0"/>
              </a:rPr>
              <a:t>Steuerung der Anforderung durch Informationen im Aufgabenstamm</a:t>
            </a:r>
          </a:p>
          <a:p>
            <a:pPr marL="177800" indent="-177800">
              <a:spcAft>
                <a:spcPts val="600"/>
              </a:spcAft>
              <a:buFontTx/>
              <a:buChar char="-"/>
            </a:pPr>
            <a:r>
              <a:rPr lang="de-DE" sz="1800" dirty="0" smtClean="0">
                <a:latin typeface="Verdana" pitchFamily="34" charset="0"/>
                <a:ea typeface="Verdana" pitchFamily="34" charset="0"/>
                <a:cs typeface="Verdana" pitchFamily="34" charset="0"/>
              </a:rPr>
              <a:t>komplexe Aufgaben müssen von Leistungsstarken ohne Hilfen lösbar sein</a:t>
            </a:r>
          </a:p>
        </p:txBody>
      </p:sp>
      <p:sp>
        <p:nvSpPr>
          <p:cNvPr id="10" name="Textfeld 9"/>
          <p:cNvSpPr txBox="1"/>
          <p:nvPr/>
        </p:nvSpPr>
        <p:spPr>
          <a:xfrm>
            <a:off x="4572000" y="2551049"/>
            <a:ext cx="4104456" cy="3416320"/>
          </a:xfrm>
          <a:prstGeom prst="rect">
            <a:avLst/>
          </a:prstGeom>
          <a:noFill/>
        </p:spPr>
        <p:txBody>
          <a:bodyPr wrap="square" rtlCol="0">
            <a:spAutoFit/>
          </a:bodyPr>
          <a:lstStyle/>
          <a:p>
            <a:pPr marL="177800" indent="-177800">
              <a:spcAft>
                <a:spcPts val="600"/>
              </a:spcAft>
              <a:buFontTx/>
              <a:buChar char="-"/>
            </a:pPr>
            <a:r>
              <a:rPr lang="de-DE" sz="1800" dirty="0" smtClean="0">
                <a:latin typeface="Verdana" pitchFamily="34" charset="0"/>
                <a:ea typeface="Verdana" pitchFamily="34" charset="0"/>
                <a:cs typeface="Verdana" pitchFamily="34" charset="0"/>
              </a:rPr>
              <a:t>Quasi-Anwendungsaufgaben</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Transferaufgaben</a:t>
            </a:r>
          </a:p>
          <a:p>
            <a:pPr marL="177800" indent="-177800">
              <a:spcAft>
                <a:spcPts val="600"/>
              </a:spcAft>
              <a:buFontTx/>
              <a:buChar char="-"/>
            </a:pPr>
            <a:r>
              <a:rPr lang="de-DE" sz="1800" dirty="0" smtClean="0">
                <a:latin typeface="Verdana" pitchFamily="34" charset="0"/>
                <a:ea typeface="Verdana" pitchFamily="34" charset="0"/>
                <a:cs typeface="Verdana" pitchFamily="34" charset="0"/>
              </a:rPr>
              <a:t>(eher keine Aufgaben zur Erarbeitung von neuen Inhalten)</a:t>
            </a:r>
          </a:p>
          <a:p>
            <a:pPr marL="177800" indent="-177800">
              <a:spcAft>
                <a:spcPts val="600"/>
              </a:spcAft>
              <a:buFontTx/>
              <a:buChar char="-"/>
            </a:pPr>
            <a:r>
              <a:rPr lang="de-DE" sz="1800" dirty="0" smtClean="0">
                <a:latin typeface="Verdana" pitchFamily="34" charset="0"/>
                <a:ea typeface="Verdana" pitchFamily="34" charset="0"/>
                <a:cs typeface="Verdana" pitchFamily="34" charset="0"/>
              </a:rPr>
              <a:t>Verknüpfung von maximal 2 „Prinzipien“ / Regeln / …</a:t>
            </a:r>
          </a:p>
          <a:p>
            <a:pPr marL="177800" indent="-177800">
              <a:spcAft>
                <a:spcPts val="600"/>
              </a:spcAft>
              <a:buFontTx/>
              <a:buChar char="-"/>
            </a:pPr>
            <a:r>
              <a:rPr lang="de-DE" sz="1800" dirty="0" smtClean="0">
                <a:latin typeface="Verdana" pitchFamily="34" charset="0"/>
                <a:ea typeface="Verdana" pitchFamily="34" charset="0"/>
                <a:cs typeface="Verdana" pitchFamily="34" charset="0"/>
              </a:rPr>
              <a:t>eindeutige Lösungswege erleichtern die Konstruktion </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der Hilfen</a:t>
            </a:r>
          </a:p>
          <a:p>
            <a:pPr marL="177800" indent="-177800">
              <a:spcAft>
                <a:spcPts val="600"/>
              </a:spcAft>
              <a:buFontTx/>
              <a:buChar char="-"/>
            </a:pPr>
            <a:endParaRPr lang="de-DE" sz="1600" dirty="0" smtClean="0">
              <a:latin typeface="Verdana" pitchFamily="34" charset="0"/>
              <a:ea typeface="Verdana" pitchFamily="34" charset="0"/>
              <a:cs typeface="Verdana" pitchFamily="34" charset="0"/>
            </a:endParaRPr>
          </a:p>
        </p:txBody>
      </p:sp>
      <p:sp>
        <p:nvSpPr>
          <p:cNvPr id="13" name="Fußzeilenplatzhalter 3"/>
          <p:cNvSpPr>
            <a:spLocks noGrp="1"/>
          </p:cNvSpPr>
          <p:nvPr>
            <p:ph type="ftr" sz="quarter" idx="11"/>
          </p:nvPr>
        </p:nvSpPr>
        <p:spPr>
          <a:xfrm>
            <a:off x="2267744" y="6248400"/>
            <a:ext cx="4688160"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Leipzig, Workshop "</a:t>
            </a:r>
            <a:r>
              <a:rPr lang="de-DE" dirty="0" err="1" smtClean="0">
                <a:solidFill>
                  <a:schemeClr val="bg1">
                    <a:lumMod val="65000"/>
                  </a:schemeClr>
                </a:solidFill>
                <a:latin typeface="Verdana" pitchFamily="34" charset="0"/>
                <a:ea typeface="Verdana" pitchFamily="34" charset="0"/>
                <a:cs typeface="Verdana" pitchFamily="34" charset="0"/>
              </a:rPr>
              <a:t>AmH</a:t>
            </a:r>
            <a:r>
              <a:rPr lang="de-DE" dirty="0" smtClean="0">
                <a:solidFill>
                  <a:schemeClr val="bg1">
                    <a:lumMod val="65000"/>
                  </a:schemeClr>
                </a:solidFill>
                <a:latin typeface="Verdana" pitchFamily="34" charset="0"/>
                <a:ea typeface="Verdana" pitchFamily="34" charset="0"/>
                <a:cs typeface="Verdana" pitchFamily="34" charset="0"/>
              </a:rPr>
              <a:t>" </a:t>
            </a:r>
            <a:r>
              <a:rPr lang="de-DE" dirty="0" err="1" smtClean="0">
                <a:solidFill>
                  <a:schemeClr val="bg1">
                    <a:lumMod val="65000"/>
                  </a:schemeClr>
                </a:solidFill>
                <a:latin typeface="Verdana" pitchFamily="34" charset="0"/>
                <a:ea typeface="Verdana" pitchFamily="34" charset="0"/>
                <a:cs typeface="Verdana" pitchFamily="34" charset="0"/>
              </a:rPr>
              <a:t>Löbau</a:t>
            </a:r>
            <a:r>
              <a:rPr lang="de-DE" dirty="0" smtClean="0">
                <a:solidFill>
                  <a:schemeClr val="bg1">
                    <a:lumMod val="65000"/>
                  </a:schemeClr>
                </a:solidFill>
                <a:latin typeface="Verdana" pitchFamily="34" charset="0"/>
                <a:ea typeface="Verdana" pitchFamily="34" charset="0"/>
                <a:cs typeface="Verdana" pitchFamily="34" charset="0"/>
              </a:rPr>
              <a:t> 15.01.2014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linds(horizont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linds(horizontal)">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blinds(horizontal)">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blinds(horizontal)">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blinds(horizontal)">
                                      <p:cBhvr>
                                        <p:cTn id="4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033288" y="692150"/>
            <a:ext cx="6923088" cy="1371600"/>
          </a:xfrm>
        </p:spPr>
        <p:txBody>
          <a:bodyPr/>
          <a:lstStyle/>
          <a:p>
            <a:r>
              <a:rPr lang="de-DE" sz="3600" dirty="0" smtClean="0">
                <a:latin typeface="Verdana" pitchFamily="34" charset="0"/>
                <a:ea typeface="Verdana" pitchFamily="34" charset="0"/>
                <a:cs typeface="Verdana" pitchFamily="34" charset="0"/>
              </a:rPr>
              <a:t>Eigene Aufgaben entwickeln</a:t>
            </a:r>
            <a:endParaRPr lang="de-DE" sz="3600" dirty="0">
              <a:latin typeface="Verdana" pitchFamily="34" charset="0"/>
              <a:ea typeface="Verdana" pitchFamily="34" charset="0"/>
              <a:cs typeface="Verdana" pitchFamily="34" charset="0"/>
            </a:endParaRPr>
          </a:p>
        </p:txBody>
      </p:sp>
      <p:sp>
        <p:nvSpPr>
          <p:cNvPr id="135171" name="Text Box 3"/>
          <p:cNvSpPr txBox="1">
            <a:spLocks noChangeArrowheads="1"/>
          </p:cNvSpPr>
          <p:nvPr/>
        </p:nvSpPr>
        <p:spPr bwMode="auto">
          <a:xfrm>
            <a:off x="395536" y="1844824"/>
            <a:ext cx="8352928" cy="4736681"/>
          </a:xfrm>
          <a:prstGeom prst="rect">
            <a:avLst/>
          </a:prstGeom>
          <a:noFill/>
          <a:ln w="9525">
            <a:noFill/>
            <a:miter lim="800000"/>
            <a:headEnd/>
            <a:tailEnd/>
          </a:ln>
          <a:effectLst/>
        </p:spPr>
        <p:txBody>
          <a:bodyPr wrap="square">
            <a:spAutoFit/>
          </a:bodyPr>
          <a:lstStyle/>
          <a:p>
            <a:pPr marL="442913">
              <a:lnSpc>
                <a:spcPct val="110000"/>
              </a:lnSpc>
              <a:spcAft>
                <a:spcPct val="35000"/>
              </a:spcAft>
              <a:tabLst>
                <a:tab pos="442913" algn="l"/>
              </a:tabLst>
            </a:pPr>
            <a:r>
              <a:rPr lang="de-DE" dirty="0" smtClean="0">
                <a:latin typeface="Verdana" pitchFamily="34" charset="0"/>
              </a:rPr>
              <a:t>Bestimmen Sie eine Aufgabe, die für Ihren künftigen Unterricht relevant ist. </a:t>
            </a:r>
          </a:p>
          <a:p>
            <a:pPr marL="442913">
              <a:lnSpc>
                <a:spcPct val="110000"/>
              </a:lnSpc>
              <a:spcAft>
                <a:spcPct val="35000"/>
              </a:spcAft>
              <a:tabLst>
                <a:tab pos="442913" algn="l"/>
              </a:tabLst>
            </a:pPr>
            <a:r>
              <a:rPr lang="de-DE" dirty="0" smtClean="0">
                <a:latin typeface="Verdana" pitchFamily="34" charset="0"/>
              </a:rPr>
              <a:t>Formulieren Sie die Aufgabenstellung möglichst knapp.</a:t>
            </a:r>
          </a:p>
          <a:p>
            <a:pPr marL="442913">
              <a:lnSpc>
                <a:spcPct val="110000"/>
              </a:lnSpc>
              <a:spcAft>
                <a:spcPct val="35000"/>
              </a:spcAft>
              <a:tabLst>
                <a:tab pos="442913" algn="l"/>
              </a:tabLst>
            </a:pPr>
            <a:r>
              <a:rPr lang="de-DE" sz="1800" b="1" dirty="0" smtClean="0">
                <a:solidFill>
                  <a:srgbClr val="FF0000"/>
                </a:solidFill>
                <a:latin typeface="Verdana" pitchFamily="34" charset="0"/>
              </a:rPr>
              <a:t>Nach 15 Minuten stellen Sie bitte Ihre Aufgabe im Plenum vor.</a:t>
            </a:r>
          </a:p>
          <a:p>
            <a:pPr marL="442913">
              <a:lnSpc>
                <a:spcPct val="110000"/>
              </a:lnSpc>
              <a:spcAft>
                <a:spcPct val="35000"/>
              </a:spcAft>
              <a:tabLst>
                <a:tab pos="442913" algn="l"/>
              </a:tabLst>
            </a:pPr>
            <a:r>
              <a:rPr lang="de-DE" dirty="0" smtClean="0">
                <a:latin typeface="Verdana" pitchFamily="34" charset="0"/>
              </a:rPr>
              <a:t>Entwickeln Sie passende Hilfen und bereiten Sie sie zu Benutzung vor.</a:t>
            </a:r>
          </a:p>
          <a:p>
            <a:pPr marL="442913" lvl="0">
              <a:lnSpc>
                <a:spcPct val="110000"/>
              </a:lnSpc>
              <a:spcAft>
                <a:spcPct val="35000"/>
              </a:spcAft>
              <a:tabLst>
                <a:tab pos="442913" algn="l"/>
              </a:tabLst>
            </a:pPr>
            <a:r>
              <a:rPr lang="de-DE" sz="1800" b="1" dirty="0" smtClean="0">
                <a:solidFill>
                  <a:srgbClr val="FF0000"/>
                </a:solidFill>
                <a:latin typeface="Verdana" pitchFamily="34" charset="0"/>
              </a:rPr>
              <a:t>Zum Schluss sollen Aufgaben und Hilfen von einer anderen Gruppe ausprobiert werden.</a:t>
            </a:r>
          </a:p>
          <a:p>
            <a:pPr marL="442913">
              <a:lnSpc>
                <a:spcPct val="110000"/>
              </a:lnSpc>
              <a:spcAft>
                <a:spcPct val="35000"/>
              </a:spcAft>
              <a:tabLst>
                <a:tab pos="442913" algn="l"/>
              </a:tabLst>
            </a:pPr>
            <a:endParaRPr lang="de-DE" dirty="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blinds(horizontal)">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blinds(horizontal)">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blinds(horizontal)">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blinds(horizontal)">
                                      <p:cBhvr>
                                        <p:cTn id="22" dur="500"/>
                                        <p:tgtEl>
                                          <p:spTgt spid="135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blinds(horizontal)">
                                      <p:cBhvr>
                                        <p:cTn id="27" dur="500"/>
                                        <p:tgtEl>
                                          <p:spTgt spid="135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pPr marL="269875">
              <a:spcAft>
                <a:spcPts val="1200"/>
              </a:spcAft>
            </a:pPr>
            <a:r>
              <a:rPr lang="de-DE" sz="3600" dirty="0" smtClean="0">
                <a:latin typeface="Verdana" pitchFamily="34" charset="0"/>
              </a:rPr>
              <a:t>Zur Gruppenarbeit:</a:t>
            </a:r>
            <a:r>
              <a:rPr lang="de-DE" sz="2000" dirty="0" smtClean="0">
                <a:latin typeface="Verdana" pitchFamily="34" charset="0"/>
              </a:rPr>
              <a:t/>
            </a:r>
            <a:br>
              <a:rPr lang="de-DE" sz="2000" dirty="0" smtClean="0">
                <a:latin typeface="Verdana" pitchFamily="34" charset="0"/>
              </a:rPr>
            </a:br>
            <a:r>
              <a:rPr lang="de-DE" sz="2000" dirty="0" smtClean="0">
                <a:latin typeface="Verdana" pitchFamily="34" charset="0"/>
              </a:rPr>
              <a:t/>
            </a:r>
            <a:br>
              <a:rPr lang="de-DE" sz="2000" dirty="0" smtClean="0">
                <a:latin typeface="Verdana" pitchFamily="34" charset="0"/>
              </a:rPr>
            </a:br>
            <a:endParaRPr lang="de-DE" sz="2000" dirty="0" smtClean="0">
              <a:latin typeface="Verdana" pitchFamily="34" charset="0"/>
            </a:endParaRPr>
          </a:p>
        </p:txBody>
      </p:sp>
      <p:sp>
        <p:nvSpPr>
          <p:cNvPr id="9" name="Fußzeilenplatzhalter 3"/>
          <p:cNvSpPr>
            <a:spLocks noGrp="1"/>
          </p:cNvSpPr>
          <p:nvPr>
            <p:ph type="ftr" sz="quarter" idx="11"/>
          </p:nvPr>
        </p:nvSpPr>
        <p:spPr>
          <a:xfrm>
            <a:off x="2123728" y="630932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Rechteck 5"/>
          <p:cNvSpPr/>
          <p:nvPr/>
        </p:nvSpPr>
        <p:spPr>
          <a:xfrm>
            <a:off x="467544" y="1700808"/>
            <a:ext cx="7128792" cy="2554545"/>
          </a:xfrm>
          <a:prstGeom prst="rect">
            <a:avLst/>
          </a:prstGeom>
          <a:solidFill>
            <a:srgbClr val="FFC000"/>
          </a:solidFill>
          <a:effectLst>
            <a:outerShdw blurRad="63500" sx="102000" sy="102000" algn="ctr" rotWithShape="0">
              <a:prstClr val="black">
                <a:alpha val="40000"/>
              </a:prstClr>
            </a:outerShdw>
          </a:effectLst>
        </p:spPr>
        <p:txBody>
          <a:bodyPr wrap="square">
            <a:spAutoFit/>
          </a:bodyPr>
          <a:lstStyle/>
          <a:p>
            <a:pPr marL="177800" indent="-177800">
              <a:spcAft>
                <a:spcPts val="600"/>
              </a:spcAft>
            </a:pPr>
            <a:r>
              <a:rPr lang="de-DE" sz="2000" dirty="0" smtClean="0">
                <a:latin typeface="Verdana" pitchFamily="34" charset="0"/>
                <a:ea typeface="Verdana" pitchFamily="34" charset="0"/>
                <a:cs typeface="Verdana" pitchFamily="34" charset="0"/>
              </a:rPr>
              <a:t>Planen Sie Aufgaben zur</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Reorganisation und Strukturierung von Wissen</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Akzentuierung von naturwissenschaftlichem Arbeiten</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(auch: Vorbereitung, Auswertung, Bewertung von Ergebnissen)</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Variation von Experimenten (Analogie-Konstruktion)</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Schlussfolgerndes Verknüpfen</a:t>
            </a:r>
          </a:p>
        </p:txBody>
      </p:sp>
      <p:sp>
        <p:nvSpPr>
          <p:cNvPr id="8" name="Rechteck 7"/>
          <p:cNvSpPr/>
          <p:nvPr/>
        </p:nvSpPr>
        <p:spPr>
          <a:xfrm>
            <a:off x="1475656" y="4380200"/>
            <a:ext cx="7128792" cy="1785104"/>
          </a:xfrm>
          <a:prstGeom prst="rect">
            <a:avLst/>
          </a:prstGeom>
          <a:solidFill>
            <a:srgbClr val="FFFF66"/>
          </a:solidFill>
          <a:effectLst>
            <a:outerShdw blurRad="63500" sx="102000" sy="102000" algn="ctr" rotWithShape="0">
              <a:prstClr val="black">
                <a:alpha val="40000"/>
              </a:prstClr>
            </a:outerShdw>
          </a:effectLst>
        </p:spPr>
        <p:txBody>
          <a:bodyPr wrap="square">
            <a:spAutoFit/>
          </a:bodyPr>
          <a:lstStyle/>
          <a:p>
            <a:pPr marL="177800" indent="-177800">
              <a:spcAft>
                <a:spcPts val="600"/>
              </a:spcAft>
            </a:pPr>
            <a:r>
              <a:rPr lang="de-DE" sz="2000" dirty="0" smtClean="0">
                <a:latin typeface="Verdana" pitchFamily="34" charset="0"/>
                <a:ea typeface="Verdana" pitchFamily="34" charset="0"/>
                <a:cs typeface="Verdana" pitchFamily="34" charset="0"/>
              </a:rPr>
              <a:t>-	Nutzen Sie den Aufgabenstamm zur Steuerung des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Schwierigkeitsgrades</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Klären Sie das notwendige Vorwissen</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Gestalten Sie Hilfen / Impulse zur Lösung entsprechend den Erfordernissen Ihrer Lerngruppe</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1268760"/>
            <a:ext cx="7772400" cy="4536504"/>
          </a:xfrm>
        </p:spPr>
        <p:txBody>
          <a:bodyPr/>
          <a:lstStyle/>
          <a:p>
            <a:r>
              <a:rPr lang="de-DE" sz="2400" dirty="0" smtClean="0">
                <a:latin typeface="Verdana" pitchFamily="34" charset="0"/>
              </a:rPr>
              <a:t>Ihre Themen</a:t>
            </a:r>
            <a:br>
              <a:rPr lang="de-DE" sz="2400" dirty="0" smtClean="0">
                <a:latin typeface="Verdana" pitchFamily="34" charset="0"/>
              </a:rPr>
            </a:br>
            <a:r>
              <a:rPr lang="de-DE" sz="2400" dirty="0" smtClean="0">
                <a:latin typeface="Verdana" pitchFamily="34" charset="0"/>
              </a:rPr>
              <a:t/>
            </a:r>
            <a:br>
              <a:rPr lang="de-DE" sz="2400" dirty="0" smtClean="0">
                <a:latin typeface="Verdana" pitchFamily="34" charset="0"/>
              </a:rPr>
            </a:br>
            <a:r>
              <a:rPr lang="de-DE" sz="2000" dirty="0" smtClean="0">
                <a:latin typeface="Verdana" pitchFamily="34" charset="0"/>
              </a:rPr>
              <a:t>Klebstoff Wasser</a:t>
            </a:r>
            <a:br>
              <a:rPr lang="de-DE" sz="2000" dirty="0" smtClean="0">
                <a:latin typeface="Verdana" pitchFamily="34" charset="0"/>
              </a:rPr>
            </a:br>
            <a:r>
              <a:rPr lang="de-DE" sz="2000" dirty="0" smtClean="0">
                <a:latin typeface="Verdana" pitchFamily="34" charset="0"/>
              </a:rPr>
              <a:t>HIV versus Grippe</a:t>
            </a:r>
            <a:br>
              <a:rPr lang="de-DE" sz="2000" dirty="0" smtClean="0">
                <a:latin typeface="Verdana" pitchFamily="34" charset="0"/>
              </a:rPr>
            </a:br>
            <a:r>
              <a:rPr lang="de-DE" sz="2000" dirty="0" smtClean="0">
                <a:latin typeface="Verdana" pitchFamily="34" charset="0"/>
              </a:rPr>
              <a:t>Thermosgefäße</a:t>
            </a:r>
            <a:br>
              <a:rPr lang="de-DE" sz="2000" dirty="0" smtClean="0">
                <a:latin typeface="Verdana" pitchFamily="34" charset="0"/>
              </a:rPr>
            </a:br>
            <a:r>
              <a:rPr lang="de-DE" sz="2000" dirty="0" smtClean="0">
                <a:latin typeface="Verdana" pitchFamily="34" charset="0"/>
              </a:rPr>
              <a:t>Druck und Fläche</a:t>
            </a:r>
            <a:br>
              <a:rPr lang="de-DE" sz="2000" dirty="0" smtClean="0">
                <a:latin typeface="Verdana" pitchFamily="34" charset="0"/>
              </a:rPr>
            </a:br>
            <a:r>
              <a:rPr lang="de-DE" sz="2000" dirty="0" smtClean="0">
                <a:latin typeface="Verdana" pitchFamily="34" charset="0"/>
              </a:rPr>
              <a:t>Ausscheidungsorgan Lunge</a:t>
            </a:r>
            <a:br>
              <a:rPr lang="de-DE" sz="2000" dirty="0" smtClean="0">
                <a:latin typeface="Verdana" pitchFamily="34" charset="0"/>
              </a:rPr>
            </a:br>
            <a:r>
              <a:rPr lang="de-DE" sz="2000" dirty="0" smtClean="0">
                <a:latin typeface="Verdana" pitchFamily="34" charset="0"/>
              </a:rPr>
              <a:t>Destillation</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sz="3200" dirty="0" smtClean="0">
                <a:latin typeface="Verdana" pitchFamily="34" charset="0"/>
              </a:rPr>
              <a:t>Ein erstes Beispiel:</a:t>
            </a:r>
            <a:br>
              <a:rPr lang="de-DE" sz="3200" dirty="0" smtClean="0">
                <a:latin typeface="Verdana" pitchFamily="34" charset="0"/>
              </a:rPr>
            </a:br>
            <a:r>
              <a:rPr lang="de-DE" sz="3200" dirty="0" smtClean="0">
                <a:latin typeface="Verdana" pitchFamily="34" charset="0"/>
              </a:rPr>
              <a:t>das notwendige Vorwissen</a:t>
            </a:r>
          </a:p>
        </p:txBody>
      </p:sp>
      <p:sp>
        <p:nvSpPr>
          <p:cNvPr id="9" name="Fußzeilenplatzhalter 3"/>
          <p:cNvSpPr>
            <a:spLocks noGrp="1"/>
          </p:cNvSpPr>
          <p:nvPr>
            <p:ph type="ftr" sz="quarter" idx="11"/>
          </p:nvPr>
        </p:nvSpPr>
        <p:spPr>
          <a:xfrm>
            <a:off x="2267744" y="6248400"/>
            <a:ext cx="4688160"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Leipzig, Workshop "</a:t>
            </a:r>
            <a:r>
              <a:rPr lang="de-DE" dirty="0" err="1" smtClean="0">
                <a:solidFill>
                  <a:schemeClr val="bg1">
                    <a:lumMod val="65000"/>
                  </a:schemeClr>
                </a:solidFill>
                <a:latin typeface="Verdana" pitchFamily="34" charset="0"/>
                <a:ea typeface="Verdana" pitchFamily="34" charset="0"/>
                <a:cs typeface="Verdana" pitchFamily="34" charset="0"/>
              </a:rPr>
              <a:t>AmH</a:t>
            </a:r>
            <a:r>
              <a:rPr lang="de-DE" dirty="0" smtClean="0">
                <a:solidFill>
                  <a:schemeClr val="bg1">
                    <a:lumMod val="65000"/>
                  </a:schemeClr>
                </a:solidFill>
                <a:latin typeface="Verdana" pitchFamily="34" charset="0"/>
                <a:ea typeface="Verdana" pitchFamily="34" charset="0"/>
                <a:cs typeface="Verdana" pitchFamily="34" charset="0"/>
              </a:rPr>
              <a:t>" </a:t>
            </a:r>
            <a:br>
              <a:rPr lang="de-DE" dirty="0" smtClean="0">
                <a:solidFill>
                  <a:schemeClr val="bg1">
                    <a:lumMod val="65000"/>
                  </a:schemeClr>
                </a:solidFill>
                <a:latin typeface="Verdana" pitchFamily="34" charset="0"/>
                <a:ea typeface="Verdana" pitchFamily="34" charset="0"/>
                <a:cs typeface="Verdana" pitchFamily="34" charset="0"/>
              </a:rPr>
            </a:br>
            <a:r>
              <a:rPr lang="de-DE" dirty="0" err="1" smtClean="0">
                <a:solidFill>
                  <a:schemeClr val="bg1">
                    <a:lumMod val="65000"/>
                  </a:schemeClr>
                </a:solidFill>
                <a:latin typeface="Verdana" pitchFamily="34" charset="0"/>
                <a:ea typeface="Verdana" pitchFamily="34" charset="0"/>
                <a:cs typeface="Verdana" pitchFamily="34" charset="0"/>
              </a:rPr>
              <a:t>Löbau</a:t>
            </a:r>
            <a:r>
              <a:rPr lang="de-DE" dirty="0" smtClean="0">
                <a:solidFill>
                  <a:schemeClr val="bg1">
                    <a:lumMod val="65000"/>
                  </a:schemeClr>
                </a:solidFill>
                <a:latin typeface="Verdana" pitchFamily="34" charset="0"/>
                <a:ea typeface="Verdana" pitchFamily="34" charset="0"/>
                <a:cs typeface="Verdana" pitchFamily="34" charset="0"/>
              </a:rPr>
              <a:t>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12" name="Grafik 11" descr="kmno4.jpg"/>
          <p:cNvPicPr>
            <a:picLocks noChangeAspect="1"/>
          </p:cNvPicPr>
          <p:nvPr/>
        </p:nvPicPr>
        <p:blipFill>
          <a:blip r:embed="rId3" cstate="print"/>
          <a:stretch>
            <a:fillRect/>
          </a:stretch>
        </p:blipFill>
        <p:spPr>
          <a:xfrm rot="16200000">
            <a:off x="-1539750" y="3416798"/>
            <a:ext cx="5259857" cy="1101251"/>
          </a:xfrm>
          <a:prstGeom prst="rect">
            <a:avLst/>
          </a:prstGeom>
        </p:spPr>
      </p:pic>
      <p:sp>
        <p:nvSpPr>
          <p:cNvPr id="13" name="Textfeld 12"/>
          <p:cNvSpPr txBox="1"/>
          <p:nvPr/>
        </p:nvSpPr>
        <p:spPr>
          <a:xfrm>
            <a:off x="1907704" y="2049810"/>
            <a:ext cx="1800200" cy="3046988"/>
          </a:xfrm>
          <a:prstGeom prst="rect">
            <a:avLst/>
          </a:prstGeom>
          <a:noFill/>
        </p:spPr>
        <p:txBody>
          <a:bodyPr wrap="square" rtlCol="0">
            <a:spAutoFit/>
          </a:bodyPr>
          <a:lstStyle/>
          <a:p>
            <a:r>
              <a:rPr lang="de-DE" sz="1600" dirty="0" smtClean="0">
                <a:latin typeface="Verdana" pitchFamily="34" charset="0"/>
                <a:ea typeface="Verdana" pitchFamily="34" charset="0"/>
                <a:cs typeface="Verdana" pitchFamily="34" charset="0"/>
              </a:rPr>
              <a:t>Ein kleiner KMnO</a:t>
            </a:r>
            <a:r>
              <a:rPr lang="de-DE" sz="1100" dirty="0" smtClean="0">
                <a:latin typeface="Verdana" pitchFamily="34" charset="0"/>
                <a:ea typeface="Verdana" pitchFamily="34" charset="0"/>
                <a:cs typeface="Verdana" pitchFamily="34" charset="0"/>
              </a:rPr>
              <a:t>4</a:t>
            </a:r>
            <a:r>
              <a:rPr lang="de-DE" sz="1600" dirty="0" smtClean="0">
                <a:latin typeface="Verdana" pitchFamily="34" charset="0"/>
                <a:ea typeface="Verdana" pitchFamily="34" charset="0"/>
                <a:cs typeface="Verdana" pitchFamily="34" charset="0"/>
              </a:rPr>
              <a:t>-Kristall </a:t>
            </a:r>
          </a:p>
          <a:p>
            <a:r>
              <a:rPr lang="de-DE" sz="1600" dirty="0" smtClean="0">
                <a:latin typeface="Verdana" pitchFamily="34" charset="0"/>
                <a:ea typeface="Verdana" pitchFamily="34" charset="0"/>
                <a:cs typeface="Verdana" pitchFamily="34" charset="0"/>
              </a:rPr>
              <a:t>löst sich in einer wasser-</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gefüllten Petrischale auf </a:t>
            </a:r>
          </a:p>
          <a:p>
            <a:r>
              <a:rPr lang="de-DE" sz="1600" dirty="0" smtClean="0">
                <a:latin typeface="Verdana" pitchFamily="34" charset="0"/>
                <a:ea typeface="Verdana" pitchFamily="34" charset="0"/>
                <a:cs typeface="Verdana" pitchFamily="34" charset="0"/>
              </a:rPr>
              <a:t>und bildet durch Diffusion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eine </a:t>
            </a:r>
            <a:r>
              <a:rPr lang="de-DE" sz="1600" dirty="0" err="1" smtClean="0">
                <a:latin typeface="Verdana" pitchFamily="34" charset="0"/>
                <a:ea typeface="Verdana" pitchFamily="34" charset="0"/>
                <a:cs typeface="Verdana" pitchFamily="34" charset="0"/>
              </a:rPr>
              <a:t>zuneh-mend</a:t>
            </a:r>
            <a:r>
              <a:rPr lang="de-DE" sz="1600" dirty="0" smtClean="0">
                <a:latin typeface="Verdana" pitchFamily="34" charset="0"/>
                <a:ea typeface="Verdana" pitchFamily="34" charset="0"/>
                <a:cs typeface="Verdana" pitchFamily="34" charset="0"/>
              </a:rPr>
              <a:t> größere</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farbige Kreisfläche.</a:t>
            </a:r>
            <a:endParaRPr lang="de-DE" dirty="0">
              <a:latin typeface="Verdana" pitchFamily="34" charset="0"/>
              <a:ea typeface="Verdana" pitchFamily="34" charset="0"/>
              <a:cs typeface="Verdana" pitchFamily="34" charset="0"/>
            </a:endParaRPr>
          </a:p>
        </p:txBody>
      </p:sp>
      <p:sp>
        <p:nvSpPr>
          <p:cNvPr id="15" name="Textfeld 14"/>
          <p:cNvSpPr txBox="1"/>
          <p:nvPr/>
        </p:nvSpPr>
        <p:spPr>
          <a:xfrm>
            <a:off x="5123422" y="4149080"/>
            <a:ext cx="3124958" cy="1569660"/>
          </a:xfrm>
          <a:prstGeom prst="rect">
            <a:avLst/>
          </a:prstGeom>
          <a:noFill/>
        </p:spPr>
        <p:txBody>
          <a:bodyPr wrap="none" rtlCol="0">
            <a:spAutoFit/>
          </a:bodyPr>
          <a:lstStyle/>
          <a:p>
            <a:r>
              <a:rPr lang="de-DE" sz="1600" dirty="0" smtClean="0">
                <a:latin typeface="Verdana" pitchFamily="34" charset="0"/>
                <a:ea typeface="Verdana" pitchFamily="34" charset="0"/>
                <a:cs typeface="Verdana" pitchFamily="34" charset="0"/>
              </a:rPr>
              <a:t>Durch </a:t>
            </a:r>
            <a:r>
              <a:rPr lang="de-DE" sz="1600" dirty="0" err="1" smtClean="0">
                <a:latin typeface="Verdana" pitchFamily="34" charset="0"/>
                <a:ea typeface="Verdana" pitchFamily="34" charset="0"/>
                <a:cs typeface="Verdana" pitchFamily="34" charset="0"/>
              </a:rPr>
              <a:t>Zutropfen</a:t>
            </a:r>
            <a:r>
              <a:rPr lang="de-DE" sz="1600" dirty="0" smtClean="0">
                <a:latin typeface="Verdana" pitchFamily="34" charset="0"/>
                <a:ea typeface="Verdana" pitchFamily="34" charset="0"/>
                <a:cs typeface="Verdana" pitchFamily="34" charset="0"/>
              </a:rPr>
              <a:t> einer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Silbernitrat-Lösung zu einer </a:t>
            </a:r>
          </a:p>
          <a:p>
            <a:r>
              <a:rPr lang="de-DE" sz="1600" dirty="0" smtClean="0">
                <a:latin typeface="Verdana" pitchFamily="34" charset="0"/>
                <a:ea typeface="Verdana" pitchFamily="34" charset="0"/>
                <a:cs typeface="Verdana" pitchFamily="34" charset="0"/>
              </a:rPr>
              <a:t>Chlorid-haltigen Lösung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(z.B. Kochsalz-Lösung) </a:t>
            </a:r>
          </a:p>
          <a:p>
            <a:r>
              <a:rPr lang="de-DE" sz="1600" dirty="0" smtClean="0">
                <a:latin typeface="Verdana" pitchFamily="34" charset="0"/>
                <a:ea typeface="Verdana" pitchFamily="34" charset="0"/>
                <a:cs typeface="Verdana" pitchFamily="34" charset="0"/>
              </a:rPr>
              <a:t>entsteht ein weißer</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Niederschlag. </a:t>
            </a:r>
          </a:p>
        </p:txBody>
      </p:sp>
      <p:pic>
        <p:nvPicPr>
          <p:cNvPr id="41986" name="Picture 2" descr="http://www.seilnacht.com/Lexikon/chloridn2.JPG"/>
          <p:cNvPicPr>
            <a:picLocks noChangeAspect="1" noChangeArrowheads="1"/>
          </p:cNvPicPr>
          <p:nvPr/>
        </p:nvPicPr>
        <p:blipFill>
          <a:blip r:embed="rId4" cstate="print"/>
          <a:srcRect/>
          <a:stretch>
            <a:fillRect/>
          </a:stretch>
        </p:blipFill>
        <p:spPr bwMode="auto">
          <a:xfrm>
            <a:off x="5076056" y="1809429"/>
            <a:ext cx="2880320" cy="2123627"/>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1986"/>
                                        </p:tgtEl>
                                        <p:attrNameLst>
                                          <p:attrName>style.visibility</p:attrName>
                                        </p:attrNameLst>
                                      </p:cBhvr>
                                      <p:to>
                                        <p:strVal val="visible"/>
                                      </p:to>
                                    </p:set>
                                    <p:animEffect transition="in" filter="blinds(horizontal)">
                                      <p:cBhvr>
                                        <p:cTn id="15" dur="500"/>
                                        <p:tgtEl>
                                          <p:spTgt spid="4198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033288" y="692150"/>
            <a:ext cx="6923088" cy="1371600"/>
          </a:xfrm>
        </p:spPr>
        <p:txBody>
          <a:bodyPr/>
          <a:lstStyle/>
          <a:p>
            <a:r>
              <a:rPr lang="de-DE" sz="3600" dirty="0" smtClean="0">
                <a:latin typeface="Verdana" pitchFamily="34" charset="0"/>
                <a:ea typeface="Verdana" pitchFamily="34" charset="0"/>
                <a:cs typeface="Verdana" pitchFamily="34" charset="0"/>
              </a:rPr>
              <a:t>Warum Aufgaben mit Hilfen lernwirksam sind</a:t>
            </a:r>
            <a:endParaRPr lang="de-DE" sz="3600" dirty="0">
              <a:latin typeface="Verdana" pitchFamily="34" charset="0"/>
              <a:ea typeface="Verdana" pitchFamily="34" charset="0"/>
              <a:cs typeface="Verdana" pitchFamily="34" charset="0"/>
            </a:endParaRPr>
          </a:p>
        </p:txBody>
      </p:sp>
      <p:sp>
        <p:nvSpPr>
          <p:cNvPr id="135171" name="Text Box 3"/>
          <p:cNvSpPr txBox="1">
            <a:spLocks noChangeArrowheads="1"/>
          </p:cNvSpPr>
          <p:nvPr/>
        </p:nvSpPr>
        <p:spPr bwMode="auto">
          <a:xfrm>
            <a:off x="395536" y="3227492"/>
            <a:ext cx="8352928" cy="2382191"/>
          </a:xfrm>
          <a:prstGeom prst="rect">
            <a:avLst/>
          </a:prstGeom>
          <a:noFill/>
          <a:ln w="9525">
            <a:noFill/>
            <a:miter lim="800000"/>
            <a:headEnd/>
            <a:tailEnd/>
          </a:ln>
          <a:effectLst/>
        </p:spPr>
        <p:txBody>
          <a:bodyPr wrap="square">
            <a:spAutoFit/>
          </a:bodyPr>
          <a:lstStyle/>
          <a:p>
            <a:pPr marL="442913">
              <a:lnSpc>
                <a:spcPct val="110000"/>
              </a:lnSpc>
              <a:spcAft>
                <a:spcPct val="35000"/>
              </a:spcAft>
              <a:buFontTx/>
              <a:buChar char="-"/>
              <a:tabLst>
                <a:tab pos="442913" algn="l"/>
              </a:tabLst>
            </a:pPr>
            <a:r>
              <a:rPr lang="de-DE" dirty="0" smtClean="0">
                <a:latin typeface="Verdana" pitchFamily="34" charset="0"/>
              </a:rPr>
              <a:t>  Was die empirischen Untersuchungen sagen</a:t>
            </a:r>
            <a:br>
              <a:rPr lang="de-DE" dirty="0" smtClean="0">
                <a:latin typeface="Verdana" pitchFamily="34" charset="0"/>
              </a:rPr>
            </a:br>
            <a:r>
              <a:rPr lang="de-DE" dirty="0" smtClean="0">
                <a:latin typeface="Verdana" pitchFamily="34" charset="0"/>
              </a:rPr>
              <a:t>    (DFG-Projekt Uni Kassel)</a:t>
            </a:r>
          </a:p>
          <a:p>
            <a:pPr marL="442913">
              <a:lnSpc>
                <a:spcPct val="110000"/>
              </a:lnSpc>
              <a:spcAft>
                <a:spcPct val="35000"/>
              </a:spcAft>
              <a:buFontTx/>
              <a:buChar char="-"/>
              <a:tabLst>
                <a:tab pos="442913" algn="l"/>
              </a:tabLst>
            </a:pPr>
            <a:r>
              <a:rPr lang="de-DE" dirty="0" smtClean="0">
                <a:latin typeface="Verdana" pitchFamily="34" charset="0"/>
              </a:rPr>
              <a:t>  Wie sich die Wirkung erklären lässt </a:t>
            </a:r>
            <a:br>
              <a:rPr lang="de-DE" dirty="0" smtClean="0">
                <a:latin typeface="Verdana" pitchFamily="34" charset="0"/>
              </a:rPr>
            </a:br>
            <a:r>
              <a:rPr lang="de-DE" dirty="0" smtClean="0">
                <a:latin typeface="Verdana" pitchFamily="34" charset="0"/>
              </a:rPr>
              <a:t>    (Befunde von Hattie)</a:t>
            </a:r>
          </a:p>
          <a:p>
            <a:pPr marL="442913">
              <a:lnSpc>
                <a:spcPct val="110000"/>
              </a:lnSpc>
              <a:spcAft>
                <a:spcPct val="35000"/>
              </a:spcAft>
              <a:tabLst>
                <a:tab pos="442913" algn="l"/>
              </a:tabLst>
            </a:pPr>
            <a:endParaRPr lang="de-DE" dirty="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blinds(horizontal)">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blinds(horizontal)">
                                      <p:cBhvr>
                                        <p:cTn id="12" dur="500"/>
                                        <p:tgtEl>
                                          <p:spTgt spid="135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5154" name="Object 2"/>
          <p:cNvGraphicFramePr>
            <a:graphicFrameLocks noChangeAspect="1"/>
          </p:cNvGraphicFramePr>
          <p:nvPr>
            <p:ph sz="half" idx="1"/>
          </p:nvPr>
        </p:nvGraphicFramePr>
        <p:xfrm>
          <a:off x="504130" y="1196752"/>
          <a:ext cx="8388350" cy="5335587"/>
        </p:xfrm>
        <a:graphic>
          <a:graphicData uri="http://schemas.openxmlformats.org/presentationml/2006/ole">
            <p:oleObj spid="_x0000_s1026" name="Diagramm" r:id="rId3" imgW="5886450" imgH="3743325" progId="Excel.Sheet.8">
              <p:embed/>
            </p:oleObj>
          </a:graphicData>
        </a:graphic>
      </p:graphicFrame>
      <p:sp>
        <p:nvSpPr>
          <p:cNvPr id="305155" name="Rectangle 3"/>
          <p:cNvSpPr>
            <a:spLocks noGrp="1" noChangeArrowheads="1"/>
          </p:cNvSpPr>
          <p:nvPr>
            <p:ph type="title"/>
          </p:nvPr>
        </p:nvSpPr>
        <p:spPr>
          <a:xfrm>
            <a:off x="685800" y="260648"/>
            <a:ext cx="7772400" cy="1143000"/>
          </a:xfrm>
        </p:spPr>
        <p:txBody>
          <a:bodyPr/>
          <a:lstStyle/>
          <a:p>
            <a:r>
              <a:rPr lang="de-DE" sz="3600" dirty="0">
                <a:latin typeface="Verdana" pitchFamily="34" charset="0"/>
                <a:ea typeface="Verdana" pitchFamily="34" charset="0"/>
                <a:cs typeface="Verdana" pitchFamily="34" charset="0"/>
              </a:rPr>
              <a:t>Lernleistungen </a:t>
            </a:r>
            <a:r>
              <a:rPr lang="de-DE" sz="3600" dirty="0" smtClean="0">
                <a:latin typeface="Verdana" pitchFamily="34" charset="0"/>
                <a:ea typeface="Verdana" pitchFamily="34" charset="0"/>
                <a:cs typeface="Verdana" pitchFamily="34" charset="0"/>
              </a:rPr>
              <a:t/>
            </a:r>
            <a:br>
              <a:rPr lang="de-DE" sz="36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(Bsp. 5-Cent-Münze)</a:t>
            </a:r>
            <a:endParaRPr lang="de-DE" sz="3600" dirty="0">
              <a:latin typeface="Verdana" pitchFamily="34" charset="0"/>
              <a:ea typeface="Verdana" pitchFamily="34" charset="0"/>
              <a:cs typeface="Verdana" pitchFamily="34" charset="0"/>
            </a:endParaRPr>
          </a:p>
        </p:txBody>
      </p:sp>
      <p:pic>
        <p:nvPicPr>
          <p:cNvPr id="4" name="Picture 2" descr="C:\Users\lutz\Desktop\stäudel.de\GUP_logo.jpg"/>
          <p:cNvPicPr>
            <a:picLocks noChangeAspect="1" noChangeArrowheads="1"/>
          </p:cNvPicPr>
          <p:nvPr/>
        </p:nvPicPr>
        <p:blipFill>
          <a:blip r:embed="rId4"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5"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1808" name="Object 32"/>
          <p:cNvGraphicFramePr>
            <a:graphicFrameLocks noChangeAspect="1"/>
          </p:cNvGraphicFramePr>
          <p:nvPr>
            <p:ph idx="1"/>
          </p:nvPr>
        </p:nvGraphicFramePr>
        <p:xfrm>
          <a:off x="0" y="1636713"/>
          <a:ext cx="9144000" cy="4854575"/>
        </p:xfrm>
        <a:graphic>
          <a:graphicData uri="http://schemas.openxmlformats.org/presentationml/2006/ole">
            <p:oleObj spid="_x0000_s2050" name="Diagramm" r:id="rId4" imgW="7086600" imgH="3762375" progId="Excel.Sheet.8">
              <p:embed/>
            </p:oleObj>
          </a:graphicData>
        </a:graphic>
      </p:graphicFrame>
      <p:sp>
        <p:nvSpPr>
          <p:cNvPr id="331790" name="Rectangle 14"/>
          <p:cNvSpPr>
            <a:spLocks noGrp="1" noChangeArrowheads="1"/>
          </p:cNvSpPr>
          <p:nvPr>
            <p:ph type="title"/>
          </p:nvPr>
        </p:nvSpPr>
        <p:spPr/>
        <p:txBody>
          <a:bodyPr/>
          <a:lstStyle/>
          <a:p>
            <a:r>
              <a:rPr lang="de-DE" sz="3200" dirty="0">
                <a:latin typeface="Verdana" pitchFamily="34" charset="0"/>
                <a:ea typeface="Verdana" pitchFamily="34" charset="0"/>
                <a:cs typeface="Verdana" pitchFamily="34" charset="0"/>
              </a:rPr>
              <a:t>Innersubjektive Effekte</a:t>
            </a:r>
          </a:p>
        </p:txBody>
      </p:sp>
      <p:sp>
        <p:nvSpPr>
          <p:cNvPr id="331782" name="Oval 6"/>
          <p:cNvSpPr>
            <a:spLocks noChangeArrowheads="1"/>
          </p:cNvSpPr>
          <p:nvPr/>
        </p:nvSpPr>
        <p:spPr bwMode="auto">
          <a:xfrm>
            <a:off x="373063" y="1989138"/>
            <a:ext cx="1770062" cy="503237"/>
          </a:xfrm>
          <a:prstGeom prst="ellipse">
            <a:avLst/>
          </a:prstGeom>
          <a:noFill/>
          <a:ln w="12700">
            <a:solidFill>
              <a:schemeClr val="bg2"/>
            </a:solidFill>
            <a:miter lim="800000"/>
            <a:headEnd/>
            <a:tailEnd/>
          </a:ln>
          <a:effectLst/>
        </p:spPr>
        <p:txBody>
          <a:bodyPr wrap="none" anchor="ctr"/>
          <a:lstStyle/>
          <a:p>
            <a:endParaRPr lang="de-DE"/>
          </a:p>
        </p:txBody>
      </p:sp>
      <p:sp>
        <p:nvSpPr>
          <p:cNvPr id="331798" name="Oval 22"/>
          <p:cNvSpPr>
            <a:spLocks noChangeArrowheads="1"/>
          </p:cNvSpPr>
          <p:nvPr/>
        </p:nvSpPr>
        <p:spPr bwMode="auto">
          <a:xfrm>
            <a:off x="371475" y="3629025"/>
            <a:ext cx="1757363" cy="503238"/>
          </a:xfrm>
          <a:prstGeom prst="ellipse">
            <a:avLst/>
          </a:prstGeom>
          <a:noFill/>
          <a:ln w="12700">
            <a:solidFill>
              <a:schemeClr val="bg2"/>
            </a:solidFill>
            <a:miter lim="800000"/>
            <a:headEnd/>
            <a:tailEnd/>
          </a:ln>
          <a:effectLst/>
        </p:spPr>
        <p:txBody>
          <a:bodyPr wrap="none" anchor="ctr"/>
          <a:lstStyle/>
          <a:p>
            <a:endParaRPr lang="de-DE"/>
          </a:p>
        </p:txBody>
      </p:sp>
      <p:sp>
        <p:nvSpPr>
          <p:cNvPr id="331799" name="Oval 23"/>
          <p:cNvSpPr>
            <a:spLocks noChangeArrowheads="1"/>
          </p:cNvSpPr>
          <p:nvPr/>
        </p:nvSpPr>
        <p:spPr bwMode="auto">
          <a:xfrm>
            <a:off x="134938" y="4456113"/>
            <a:ext cx="1965325" cy="503237"/>
          </a:xfrm>
          <a:prstGeom prst="ellipse">
            <a:avLst/>
          </a:prstGeom>
          <a:noFill/>
          <a:ln w="12700">
            <a:solidFill>
              <a:schemeClr val="bg2"/>
            </a:solidFill>
            <a:miter lim="800000"/>
            <a:headEnd/>
            <a:tailEnd/>
          </a:ln>
          <a:effectLst/>
        </p:spPr>
        <p:txBody>
          <a:bodyPr wrap="none" anchor="ctr"/>
          <a:lstStyle/>
          <a:p>
            <a:endParaRPr lang="de-DE"/>
          </a:p>
        </p:txBody>
      </p:sp>
      <p:sp>
        <p:nvSpPr>
          <p:cNvPr id="331803" name="Text Box 27"/>
          <p:cNvSpPr txBox="1">
            <a:spLocks noChangeArrowheads="1"/>
          </p:cNvSpPr>
          <p:nvPr/>
        </p:nvSpPr>
        <p:spPr bwMode="auto">
          <a:xfrm>
            <a:off x="1658938" y="5949950"/>
            <a:ext cx="1008062" cy="338554"/>
          </a:xfrm>
          <a:prstGeom prst="rect">
            <a:avLst/>
          </a:prstGeom>
          <a:noFill/>
          <a:ln w="9525">
            <a:noFill/>
            <a:miter lim="800000"/>
            <a:headEnd/>
            <a:tailEnd/>
          </a:ln>
          <a:effectLst/>
        </p:spPr>
        <p:txBody>
          <a:bodyPr>
            <a:spAutoFit/>
          </a:bodyPr>
          <a:lstStyle/>
          <a:p>
            <a:pPr>
              <a:spcBef>
                <a:spcPct val="50000"/>
              </a:spcBef>
            </a:pPr>
            <a:r>
              <a:rPr lang="de-DE" sz="1600" dirty="0">
                <a:latin typeface="Verdana" pitchFamily="34" charset="0"/>
                <a:ea typeface="Verdana" pitchFamily="34" charset="0"/>
                <a:cs typeface="Verdana" pitchFamily="34" charset="0"/>
              </a:rPr>
              <a:t>niedrig</a:t>
            </a:r>
          </a:p>
        </p:txBody>
      </p:sp>
      <p:sp>
        <p:nvSpPr>
          <p:cNvPr id="331804" name="Text Box 28"/>
          <p:cNvSpPr txBox="1">
            <a:spLocks noChangeArrowheads="1"/>
          </p:cNvSpPr>
          <p:nvPr/>
        </p:nvSpPr>
        <p:spPr bwMode="auto">
          <a:xfrm>
            <a:off x="7236296" y="5949280"/>
            <a:ext cx="1008062" cy="338554"/>
          </a:xfrm>
          <a:prstGeom prst="rect">
            <a:avLst/>
          </a:prstGeom>
          <a:noFill/>
          <a:ln w="9525">
            <a:noFill/>
            <a:miter lim="800000"/>
            <a:headEnd/>
            <a:tailEnd/>
          </a:ln>
          <a:effectLst/>
        </p:spPr>
        <p:txBody>
          <a:bodyPr>
            <a:spAutoFit/>
          </a:bodyPr>
          <a:lstStyle/>
          <a:p>
            <a:pPr>
              <a:spcBef>
                <a:spcPct val="50000"/>
              </a:spcBef>
            </a:pPr>
            <a:r>
              <a:rPr lang="de-DE" sz="1600" dirty="0">
                <a:latin typeface="Verdana" pitchFamily="34" charset="0"/>
                <a:ea typeface="Verdana" pitchFamily="34" charset="0"/>
                <a:cs typeface="Verdana" pitchFamily="34" charset="0"/>
              </a:rPr>
              <a:t>hoch</a:t>
            </a:r>
          </a:p>
        </p:txBody>
      </p:sp>
      <p:pic>
        <p:nvPicPr>
          <p:cNvPr id="9" name="Picture 2" descr="C:\Users\lutz\Desktop\stäudel.de\GUP_logo.jpg"/>
          <p:cNvPicPr>
            <a:picLocks noChangeAspect="1" noChangeArrowheads="1"/>
          </p:cNvPicPr>
          <p:nvPr/>
        </p:nvPicPr>
        <p:blipFill>
          <a:blip r:embed="rId5"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0"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1782"/>
                                        </p:tgtEl>
                                        <p:attrNameLst>
                                          <p:attrName>style.visibility</p:attrName>
                                        </p:attrNameLst>
                                      </p:cBhvr>
                                      <p:to>
                                        <p:strVal val="visible"/>
                                      </p:to>
                                    </p:set>
                                    <p:animEffect transition="in" filter="circle(in)">
                                      <p:cBhvr>
                                        <p:cTn id="7" dur="1000"/>
                                        <p:tgtEl>
                                          <p:spTgt spid="331782"/>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331798"/>
                                        </p:tgtEl>
                                        <p:attrNameLst>
                                          <p:attrName>style.visibility</p:attrName>
                                        </p:attrNameLst>
                                      </p:cBhvr>
                                      <p:to>
                                        <p:strVal val="visible"/>
                                      </p:to>
                                    </p:set>
                                    <p:animEffect transition="in" filter="circle(in)">
                                      <p:cBhvr>
                                        <p:cTn id="11" dur="1000"/>
                                        <p:tgtEl>
                                          <p:spTgt spid="331798"/>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331799"/>
                                        </p:tgtEl>
                                        <p:attrNameLst>
                                          <p:attrName>style.visibility</p:attrName>
                                        </p:attrNameLst>
                                      </p:cBhvr>
                                      <p:to>
                                        <p:strVal val="visible"/>
                                      </p:to>
                                    </p:set>
                                    <p:animEffect transition="in" filter="circle(in)">
                                      <p:cBhvr>
                                        <p:cTn id="15" dur="1000"/>
                                        <p:tgtEl>
                                          <p:spTgt spid="331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2" grpId="0" animBg="1"/>
      <p:bldP spid="331798" grpId="0" animBg="1"/>
      <p:bldP spid="33179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33" name="Rectangle 9"/>
          <p:cNvSpPr>
            <a:spLocks noGrp="1" noChangeArrowheads="1"/>
          </p:cNvSpPr>
          <p:nvPr>
            <p:ph type="title"/>
          </p:nvPr>
        </p:nvSpPr>
        <p:spPr/>
        <p:txBody>
          <a:bodyPr/>
          <a:lstStyle/>
          <a:p>
            <a:r>
              <a:rPr lang="de-DE" sz="3600" dirty="0">
                <a:latin typeface="Verdana" pitchFamily="34" charset="0"/>
                <a:ea typeface="Verdana" pitchFamily="34" charset="0"/>
                <a:cs typeface="Verdana" pitchFamily="34" charset="0"/>
              </a:rPr>
              <a:t>Attributionen</a:t>
            </a:r>
          </a:p>
        </p:txBody>
      </p:sp>
      <p:graphicFrame>
        <p:nvGraphicFramePr>
          <p:cNvPr id="333837" name="Object 13"/>
          <p:cNvGraphicFramePr>
            <a:graphicFrameLocks noChangeAspect="1"/>
          </p:cNvGraphicFramePr>
          <p:nvPr>
            <p:ph idx="1"/>
          </p:nvPr>
        </p:nvGraphicFramePr>
        <p:xfrm>
          <a:off x="611560" y="1916832"/>
          <a:ext cx="8064574" cy="5153371"/>
        </p:xfrm>
        <a:graphic>
          <a:graphicData uri="http://schemas.openxmlformats.org/presentationml/2006/ole">
            <p:oleObj spid="_x0000_s3074" name="Diagramm" r:id="rId4" imgW="5886450" imgH="3762375" progId="Excel.Sheet.8">
              <p:embed/>
            </p:oleObj>
          </a:graphicData>
        </a:graphic>
      </p:graphicFrame>
      <p:sp>
        <p:nvSpPr>
          <p:cNvPr id="333839" name="Text Box 15"/>
          <p:cNvSpPr txBox="1">
            <a:spLocks noChangeArrowheads="1"/>
          </p:cNvSpPr>
          <p:nvPr/>
        </p:nvSpPr>
        <p:spPr bwMode="auto">
          <a:xfrm>
            <a:off x="-11113" y="1938338"/>
            <a:ext cx="2124076" cy="584775"/>
          </a:xfrm>
          <a:prstGeom prst="rect">
            <a:avLst/>
          </a:prstGeom>
          <a:noFill/>
          <a:ln w="9525">
            <a:noFill/>
            <a:miter lim="800000"/>
            <a:headEnd/>
            <a:tailEnd/>
          </a:ln>
          <a:effectLst/>
        </p:spPr>
        <p:txBody>
          <a:bodyPr>
            <a:spAutoFit/>
          </a:bodyPr>
          <a:lstStyle/>
          <a:p>
            <a:pPr>
              <a:spcBef>
                <a:spcPct val="50000"/>
              </a:spcBef>
            </a:pPr>
            <a:r>
              <a:rPr lang="de-DE" sz="1600" dirty="0">
                <a:latin typeface="Verdana" pitchFamily="34" charset="0"/>
                <a:ea typeface="Verdana" pitchFamily="34" charset="0"/>
                <a:cs typeface="Verdana" pitchFamily="34" charset="0"/>
              </a:rPr>
              <a:t>Aufgabe ... nicht gelöst</a:t>
            </a:r>
          </a:p>
        </p:txBody>
      </p:sp>
      <p:sp>
        <p:nvSpPr>
          <p:cNvPr id="333840" name="Text Box 16"/>
          <p:cNvSpPr txBox="1">
            <a:spLocks noChangeArrowheads="1"/>
          </p:cNvSpPr>
          <p:nvPr/>
        </p:nvSpPr>
        <p:spPr bwMode="auto">
          <a:xfrm>
            <a:off x="0" y="2790825"/>
            <a:ext cx="2124075" cy="338554"/>
          </a:xfrm>
          <a:prstGeom prst="rect">
            <a:avLst/>
          </a:prstGeom>
          <a:noFill/>
          <a:ln w="9525">
            <a:noFill/>
            <a:miter lim="800000"/>
            <a:headEnd/>
            <a:tailEnd/>
          </a:ln>
          <a:effectLst/>
        </p:spPr>
        <p:txBody>
          <a:bodyPr>
            <a:spAutoFit/>
          </a:bodyPr>
          <a:lstStyle/>
          <a:p>
            <a:pPr>
              <a:spcBef>
                <a:spcPct val="50000"/>
              </a:spcBef>
            </a:pPr>
            <a:r>
              <a:rPr lang="de-DE" sz="1600" dirty="0">
                <a:latin typeface="Verdana" pitchFamily="34" charset="0"/>
                <a:ea typeface="Verdana" pitchFamily="34" charset="0"/>
                <a:cs typeface="Verdana" pitchFamily="34" charset="0"/>
              </a:rPr>
              <a:t>Aufgabe ... schwer</a:t>
            </a:r>
          </a:p>
        </p:txBody>
      </p:sp>
      <p:sp>
        <p:nvSpPr>
          <p:cNvPr id="333841" name="Text Box 17"/>
          <p:cNvSpPr txBox="1">
            <a:spLocks noChangeArrowheads="1"/>
          </p:cNvSpPr>
          <p:nvPr/>
        </p:nvSpPr>
        <p:spPr bwMode="auto">
          <a:xfrm>
            <a:off x="-22225" y="3390900"/>
            <a:ext cx="2124075" cy="584775"/>
          </a:xfrm>
          <a:prstGeom prst="rect">
            <a:avLst/>
          </a:prstGeom>
          <a:noFill/>
          <a:ln w="9525">
            <a:noFill/>
            <a:miter lim="800000"/>
            <a:headEnd/>
            <a:tailEnd/>
          </a:ln>
          <a:effectLst/>
        </p:spPr>
        <p:txBody>
          <a:bodyPr>
            <a:spAutoFit/>
          </a:bodyPr>
          <a:lstStyle/>
          <a:p>
            <a:pPr>
              <a:spcBef>
                <a:spcPct val="50000"/>
              </a:spcBef>
            </a:pPr>
            <a:r>
              <a:rPr lang="de-DE" sz="1600" dirty="0">
                <a:latin typeface="Verdana" pitchFamily="34" charset="0"/>
                <a:ea typeface="Verdana" pitchFamily="34" charset="0"/>
                <a:cs typeface="Verdana" pitchFamily="34" charset="0"/>
              </a:rPr>
              <a:t>... gar nicht angestrengt</a:t>
            </a:r>
          </a:p>
        </p:txBody>
      </p:sp>
      <p:sp>
        <p:nvSpPr>
          <p:cNvPr id="333842" name="Text Box 18"/>
          <p:cNvSpPr txBox="1">
            <a:spLocks noChangeArrowheads="1"/>
          </p:cNvSpPr>
          <p:nvPr/>
        </p:nvSpPr>
        <p:spPr bwMode="auto">
          <a:xfrm>
            <a:off x="-36513" y="4098925"/>
            <a:ext cx="2124076" cy="584775"/>
          </a:xfrm>
          <a:prstGeom prst="rect">
            <a:avLst/>
          </a:prstGeom>
          <a:noFill/>
          <a:ln w="9525">
            <a:noFill/>
            <a:miter lim="800000"/>
            <a:headEnd/>
            <a:tailEnd/>
          </a:ln>
          <a:effectLst/>
        </p:spPr>
        <p:txBody>
          <a:bodyPr>
            <a:spAutoFit/>
          </a:bodyPr>
          <a:lstStyle/>
          <a:p>
            <a:pPr>
              <a:spcBef>
                <a:spcPct val="50000"/>
              </a:spcBef>
            </a:pPr>
            <a:r>
              <a:rPr lang="de-DE" sz="1600" dirty="0">
                <a:latin typeface="Verdana" pitchFamily="34" charset="0"/>
                <a:ea typeface="Verdana" pitchFamily="34" charset="0"/>
                <a:cs typeface="Verdana" pitchFamily="34" charset="0"/>
              </a:rPr>
              <a:t>Vorwissen ... nicht geholfen</a:t>
            </a:r>
          </a:p>
        </p:txBody>
      </p:sp>
      <p:sp>
        <p:nvSpPr>
          <p:cNvPr id="333843" name="Text Box 19"/>
          <p:cNvSpPr txBox="1">
            <a:spLocks noChangeArrowheads="1"/>
          </p:cNvSpPr>
          <p:nvPr/>
        </p:nvSpPr>
        <p:spPr bwMode="auto">
          <a:xfrm>
            <a:off x="-36513" y="4830763"/>
            <a:ext cx="2124076" cy="584775"/>
          </a:xfrm>
          <a:prstGeom prst="rect">
            <a:avLst/>
          </a:prstGeom>
          <a:noFill/>
          <a:ln w="9525">
            <a:noFill/>
            <a:miter lim="800000"/>
            <a:headEnd/>
            <a:tailEnd/>
          </a:ln>
          <a:effectLst/>
        </p:spPr>
        <p:txBody>
          <a:bodyPr>
            <a:spAutoFit/>
          </a:bodyPr>
          <a:lstStyle/>
          <a:p>
            <a:pPr>
              <a:spcBef>
                <a:spcPct val="50000"/>
              </a:spcBef>
            </a:pPr>
            <a:r>
              <a:rPr lang="de-DE" sz="1600" dirty="0">
                <a:latin typeface="Verdana" pitchFamily="34" charset="0"/>
                <a:ea typeface="Verdana" pitchFamily="34" charset="0"/>
                <a:cs typeface="Verdana" pitchFamily="34" charset="0"/>
              </a:rPr>
              <a:t>Material ... nicht hilfreich</a:t>
            </a:r>
          </a:p>
        </p:txBody>
      </p:sp>
      <p:sp>
        <p:nvSpPr>
          <p:cNvPr id="333844" name="Text Box 20"/>
          <p:cNvSpPr txBox="1">
            <a:spLocks noChangeArrowheads="1"/>
          </p:cNvSpPr>
          <p:nvPr/>
        </p:nvSpPr>
        <p:spPr bwMode="auto">
          <a:xfrm>
            <a:off x="7308850" y="1916113"/>
            <a:ext cx="1835150" cy="584775"/>
          </a:xfrm>
          <a:prstGeom prst="rect">
            <a:avLst/>
          </a:prstGeom>
          <a:noFill/>
          <a:ln w="9525">
            <a:noFill/>
            <a:miter lim="800000"/>
            <a:headEnd/>
            <a:tailEnd/>
          </a:ln>
          <a:effectLst/>
        </p:spPr>
        <p:txBody>
          <a:bodyPr>
            <a:spAutoFit/>
          </a:bodyPr>
          <a:lstStyle/>
          <a:p>
            <a:pPr>
              <a:spcBef>
                <a:spcPct val="50000"/>
              </a:spcBef>
            </a:pPr>
            <a:r>
              <a:rPr lang="de-DE" sz="1600" dirty="0">
                <a:latin typeface="Verdana" pitchFamily="34" charset="0"/>
                <a:ea typeface="Verdana" pitchFamily="34" charset="0"/>
                <a:cs typeface="Verdana" pitchFamily="34" charset="0"/>
              </a:rPr>
              <a:t>... vollständig gelöst</a:t>
            </a:r>
          </a:p>
        </p:txBody>
      </p:sp>
      <p:sp>
        <p:nvSpPr>
          <p:cNvPr id="333845" name="Text Box 21"/>
          <p:cNvSpPr txBox="1">
            <a:spLocks noChangeArrowheads="1"/>
          </p:cNvSpPr>
          <p:nvPr/>
        </p:nvSpPr>
        <p:spPr bwMode="auto">
          <a:xfrm>
            <a:off x="7308850" y="2701925"/>
            <a:ext cx="1835150" cy="338554"/>
          </a:xfrm>
          <a:prstGeom prst="rect">
            <a:avLst/>
          </a:prstGeom>
          <a:noFill/>
          <a:ln w="9525">
            <a:noFill/>
            <a:miter lim="800000"/>
            <a:headEnd/>
            <a:tailEnd/>
          </a:ln>
          <a:effectLst/>
        </p:spPr>
        <p:txBody>
          <a:bodyPr>
            <a:spAutoFit/>
          </a:bodyPr>
          <a:lstStyle/>
          <a:p>
            <a:pPr>
              <a:spcBef>
                <a:spcPct val="50000"/>
              </a:spcBef>
            </a:pPr>
            <a:r>
              <a:rPr lang="de-DE" sz="1600">
                <a:latin typeface="Verdana" pitchFamily="34" charset="0"/>
                <a:ea typeface="Verdana" pitchFamily="34" charset="0"/>
                <a:cs typeface="Verdana" pitchFamily="34" charset="0"/>
              </a:rPr>
              <a:t>... leicht</a:t>
            </a:r>
          </a:p>
        </p:txBody>
      </p:sp>
      <p:sp>
        <p:nvSpPr>
          <p:cNvPr id="333846" name="Text Box 22"/>
          <p:cNvSpPr txBox="1">
            <a:spLocks noChangeArrowheads="1"/>
          </p:cNvSpPr>
          <p:nvPr/>
        </p:nvSpPr>
        <p:spPr bwMode="auto">
          <a:xfrm>
            <a:off x="7308850" y="3292475"/>
            <a:ext cx="1835150" cy="584775"/>
          </a:xfrm>
          <a:prstGeom prst="rect">
            <a:avLst/>
          </a:prstGeom>
          <a:noFill/>
          <a:ln w="9525">
            <a:noFill/>
            <a:miter lim="800000"/>
            <a:headEnd/>
            <a:tailEnd/>
          </a:ln>
          <a:effectLst/>
        </p:spPr>
        <p:txBody>
          <a:bodyPr>
            <a:spAutoFit/>
          </a:bodyPr>
          <a:lstStyle/>
          <a:p>
            <a:pPr>
              <a:spcBef>
                <a:spcPct val="50000"/>
              </a:spcBef>
            </a:pPr>
            <a:r>
              <a:rPr lang="de-DE" sz="1600">
                <a:latin typeface="Verdana" pitchFamily="34" charset="0"/>
                <a:ea typeface="Verdana" pitchFamily="34" charset="0"/>
                <a:cs typeface="Verdana" pitchFamily="34" charset="0"/>
              </a:rPr>
              <a:t>... sehr angestrengt</a:t>
            </a:r>
          </a:p>
        </p:txBody>
      </p:sp>
      <p:sp>
        <p:nvSpPr>
          <p:cNvPr id="333847" name="Text Box 23"/>
          <p:cNvSpPr txBox="1">
            <a:spLocks noChangeArrowheads="1"/>
          </p:cNvSpPr>
          <p:nvPr/>
        </p:nvSpPr>
        <p:spPr bwMode="auto">
          <a:xfrm>
            <a:off x="7308850" y="4141788"/>
            <a:ext cx="1835150" cy="584775"/>
          </a:xfrm>
          <a:prstGeom prst="rect">
            <a:avLst/>
          </a:prstGeom>
          <a:noFill/>
          <a:ln w="9525">
            <a:noFill/>
            <a:miter lim="800000"/>
            <a:headEnd/>
            <a:tailEnd/>
          </a:ln>
          <a:effectLst/>
        </p:spPr>
        <p:txBody>
          <a:bodyPr>
            <a:spAutoFit/>
          </a:bodyPr>
          <a:lstStyle/>
          <a:p>
            <a:pPr>
              <a:spcBef>
                <a:spcPct val="50000"/>
              </a:spcBef>
            </a:pPr>
            <a:r>
              <a:rPr lang="de-DE" sz="1600">
                <a:latin typeface="Verdana" pitchFamily="34" charset="0"/>
                <a:ea typeface="Verdana" pitchFamily="34" charset="0"/>
                <a:cs typeface="Verdana" pitchFamily="34" charset="0"/>
              </a:rPr>
              <a:t>... sehr geholfen</a:t>
            </a:r>
          </a:p>
        </p:txBody>
      </p:sp>
      <p:sp>
        <p:nvSpPr>
          <p:cNvPr id="333848" name="Text Box 24"/>
          <p:cNvSpPr txBox="1">
            <a:spLocks noChangeArrowheads="1"/>
          </p:cNvSpPr>
          <p:nvPr/>
        </p:nvSpPr>
        <p:spPr bwMode="auto">
          <a:xfrm>
            <a:off x="7308850" y="4933950"/>
            <a:ext cx="1835150" cy="338554"/>
          </a:xfrm>
          <a:prstGeom prst="rect">
            <a:avLst/>
          </a:prstGeom>
          <a:noFill/>
          <a:ln w="9525">
            <a:noFill/>
            <a:miter lim="800000"/>
            <a:headEnd/>
            <a:tailEnd/>
          </a:ln>
          <a:effectLst/>
        </p:spPr>
        <p:txBody>
          <a:bodyPr>
            <a:spAutoFit/>
          </a:bodyPr>
          <a:lstStyle/>
          <a:p>
            <a:pPr>
              <a:spcBef>
                <a:spcPct val="50000"/>
              </a:spcBef>
            </a:pPr>
            <a:r>
              <a:rPr lang="de-DE" sz="1600">
                <a:latin typeface="Verdana" pitchFamily="34" charset="0"/>
                <a:ea typeface="Verdana" pitchFamily="34" charset="0"/>
                <a:cs typeface="Verdana" pitchFamily="34" charset="0"/>
              </a:rPr>
              <a:t>... sehr hilfreich</a:t>
            </a:r>
          </a:p>
        </p:txBody>
      </p:sp>
      <p:pic>
        <p:nvPicPr>
          <p:cNvPr id="14" name="Picture 2" descr="C:\Users\lutz\Desktop\stäudel.de\GUP_logo.jpg"/>
          <p:cNvPicPr>
            <a:picLocks noChangeAspect="1" noChangeArrowheads="1"/>
          </p:cNvPicPr>
          <p:nvPr/>
        </p:nvPicPr>
        <p:blipFill>
          <a:blip r:embed="rId5"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5"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6" name="Inhaltsplatzhalter 2"/>
          <p:cNvSpPr txBox="1">
            <a:spLocks/>
          </p:cNvSpPr>
          <p:nvPr/>
        </p:nvSpPr>
        <p:spPr>
          <a:xfrm>
            <a:off x="2339752" y="764704"/>
            <a:ext cx="5184576" cy="108012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de-DE" sz="3600" dirty="0" smtClean="0">
                <a:latin typeface="Verdana" pitchFamily="34" charset="0"/>
                <a:ea typeface="Verdana" pitchFamily="34" charset="0"/>
                <a:cs typeface="Verdana" pitchFamily="34" charset="0"/>
              </a:rPr>
              <a:t>Was ist lernwirksam?</a:t>
            </a:r>
            <a:endParaRPr kumimoji="0" lang="de-DE" sz="3200" i="0" u="none" strike="noStrike" kern="1200" cap="none" spc="0" normalizeH="0" baseline="0" noProof="0" dirty="0" smtClean="0">
              <a:ln>
                <a:noFill/>
              </a:ln>
              <a:effectLst/>
              <a:uLnTx/>
              <a:uFillTx/>
              <a:latin typeface="Verdana" pitchFamily="34" charset="0"/>
              <a:ea typeface="Verdana" pitchFamily="34" charset="0"/>
              <a:cs typeface="Verdana" pitchFamily="34" charset="0"/>
            </a:endParaRPr>
          </a:p>
        </p:txBody>
      </p:sp>
      <p:sp>
        <p:nvSpPr>
          <p:cNvPr id="8" name="Textfeld 7"/>
          <p:cNvSpPr txBox="1"/>
          <p:nvPr/>
        </p:nvSpPr>
        <p:spPr>
          <a:xfrm>
            <a:off x="771617" y="1844824"/>
            <a:ext cx="704039" cy="400110"/>
          </a:xfrm>
          <a:prstGeom prst="rect">
            <a:avLst/>
          </a:prstGeom>
          <a:noFill/>
        </p:spPr>
        <p:txBody>
          <a:bodyPr wrap="none" rtlCol="0">
            <a:spAutoFit/>
          </a:bodyPr>
          <a:lstStyle/>
          <a:p>
            <a:r>
              <a:rPr lang="de-DE" sz="2000" b="1" dirty="0" smtClean="0">
                <a:solidFill>
                  <a:schemeClr val="accent3">
                    <a:lumMod val="50000"/>
                  </a:schemeClr>
                </a:solidFill>
              </a:rPr>
              <a:t>2009</a:t>
            </a:r>
            <a:endParaRPr lang="de-DE" sz="2000" b="1" dirty="0">
              <a:solidFill>
                <a:schemeClr val="accent3">
                  <a:lumMod val="50000"/>
                </a:schemeClr>
              </a:solidFill>
            </a:endParaRPr>
          </a:p>
        </p:txBody>
      </p:sp>
      <p:pic>
        <p:nvPicPr>
          <p:cNvPr id="10" name="Bild 4"/>
          <p:cNvPicPr>
            <a:picLocks noChangeAspect="1"/>
          </p:cNvPicPr>
          <p:nvPr/>
        </p:nvPicPr>
        <p:blipFill>
          <a:blip r:embed="rId3" cstate="print"/>
          <a:srcRect/>
          <a:stretch>
            <a:fillRect/>
          </a:stretch>
        </p:blipFill>
        <p:spPr bwMode="auto">
          <a:xfrm>
            <a:off x="884463" y="3861048"/>
            <a:ext cx="1527297" cy="2160240"/>
          </a:xfrm>
          <a:prstGeom prst="rect">
            <a:avLst/>
          </a:prstGeom>
          <a:noFill/>
          <a:ln w="9525">
            <a:noFill/>
            <a:miter lim="800000"/>
            <a:headEnd/>
            <a:tailEnd/>
          </a:ln>
          <a:effectLst>
            <a:outerShdw blurRad="152400" dist="38100" dir="2700000" sx="101000" sy="101000" algn="tl" rotWithShape="0">
              <a:prstClr val="black">
                <a:alpha val="40000"/>
              </a:prstClr>
            </a:outerShdw>
          </a:effectLst>
        </p:spPr>
      </p:pic>
      <p:sp>
        <p:nvSpPr>
          <p:cNvPr id="11" name="Rechteck 10"/>
          <p:cNvSpPr/>
          <p:nvPr/>
        </p:nvSpPr>
        <p:spPr>
          <a:xfrm>
            <a:off x="799874" y="2348880"/>
            <a:ext cx="1728192" cy="1200329"/>
          </a:xfrm>
          <a:prstGeom prst="rect">
            <a:avLst/>
          </a:prstGeom>
        </p:spPr>
        <p:txBody>
          <a:bodyPr wrap="square">
            <a:spAutoFit/>
          </a:bodyPr>
          <a:lstStyle/>
          <a:p>
            <a:pPr>
              <a:spcBef>
                <a:spcPts val="1325"/>
              </a:spcBef>
            </a:pPr>
            <a:r>
              <a:rPr lang="de-DE" sz="1200" b="1" dirty="0" smtClean="0">
                <a:solidFill>
                  <a:schemeClr val="accent1">
                    <a:lumMod val="50000"/>
                  </a:schemeClr>
                </a:solidFill>
                <a:latin typeface="Linotype Syntax Com Regular" charset="0"/>
                <a:ea typeface="Arial" charset="0"/>
                <a:cs typeface="Arial" charset="0"/>
              </a:rPr>
              <a:t>John Hattie </a:t>
            </a:r>
            <a:r>
              <a:rPr lang="de-DE" sz="1200" dirty="0" smtClean="0">
                <a:solidFill>
                  <a:schemeClr val="accent1">
                    <a:lumMod val="50000"/>
                  </a:schemeClr>
                </a:solidFill>
                <a:latin typeface="Linotype Syntax Com Regular" charset="0"/>
                <a:ea typeface="Arial" charset="0"/>
                <a:cs typeface="Arial" charset="0"/>
              </a:rPr>
              <a:t>et al.: Metaanalyse von</a:t>
            </a:r>
            <a:br>
              <a:rPr lang="de-DE" sz="1200" dirty="0" smtClean="0">
                <a:solidFill>
                  <a:schemeClr val="accent1">
                    <a:lumMod val="50000"/>
                  </a:schemeClr>
                </a:solidFill>
                <a:latin typeface="Linotype Syntax Com Regular" charset="0"/>
                <a:ea typeface="Arial" charset="0"/>
                <a:cs typeface="Arial" charset="0"/>
              </a:rPr>
            </a:br>
            <a:r>
              <a:rPr lang="de-DE" sz="1200" dirty="0" smtClean="0">
                <a:solidFill>
                  <a:schemeClr val="accent1">
                    <a:lumMod val="50000"/>
                  </a:schemeClr>
                </a:solidFill>
                <a:latin typeface="Linotype Syntax Com Regular" charset="0"/>
                <a:ea typeface="Arial" charset="0"/>
                <a:cs typeface="Arial" charset="0"/>
              </a:rPr>
              <a:t>mehr als 50.000 empirischen Studien </a:t>
            </a:r>
            <a:br>
              <a:rPr lang="de-DE" sz="1200" dirty="0" smtClean="0">
                <a:solidFill>
                  <a:schemeClr val="accent1">
                    <a:lumMod val="50000"/>
                  </a:schemeClr>
                </a:solidFill>
                <a:latin typeface="Linotype Syntax Com Regular" charset="0"/>
                <a:ea typeface="Arial" charset="0"/>
                <a:cs typeface="Arial" charset="0"/>
              </a:rPr>
            </a:br>
            <a:r>
              <a:rPr lang="de-DE" sz="1200" dirty="0" smtClean="0">
                <a:solidFill>
                  <a:schemeClr val="accent1">
                    <a:lumMod val="50000"/>
                  </a:schemeClr>
                </a:solidFill>
                <a:latin typeface="Linotype Syntax Com Regular" charset="0"/>
                <a:ea typeface="Arial" charset="0"/>
                <a:cs typeface="Arial" charset="0"/>
              </a:rPr>
              <a:t>(&gt; 80. Mio. Schülerin-</a:t>
            </a:r>
            <a:r>
              <a:rPr lang="de-DE" sz="1200" dirty="0" err="1" smtClean="0">
                <a:solidFill>
                  <a:schemeClr val="accent1">
                    <a:lumMod val="50000"/>
                  </a:schemeClr>
                </a:solidFill>
                <a:latin typeface="Linotype Syntax Com Regular" charset="0"/>
                <a:ea typeface="Arial" charset="0"/>
                <a:cs typeface="Arial" charset="0"/>
              </a:rPr>
              <a:t>nen</a:t>
            </a:r>
            <a:r>
              <a:rPr lang="de-DE" sz="1200" dirty="0" smtClean="0">
                <a:solidFill>
                  <a:schemeClr val="accent1">
                    <a:lumMod val="50000"/>
                  </a:schemeClr>
                </a:solidFill>
                <a:latin typeface="Linotype Syntax Com Regular" charset="0"/>
                <a:ea typeface="Arial" charset="0"/>
                <a:cs typeface="Arial" charset="0"/>
              </a:rPr>
              <a:t> und Schüler)</a:t>
            </a:r>
          </a:p>
        </p:txBody>
      </p:sp>
      <p:sp>
        <p:nvSpPr>
          <p:cNvPr id="12" name="Text Box 12"/>
          <p:cNvSpPr txBox="1">
            <a:spLocks noChangeArrowheads="1"/>
          </p:cNvSpPr>
          <p:nvPr/>
        </p:nvSpPr>
        <p:spPr bwMode="auto">
          <a:xfrm>
            <a:off x="3540968" y="1706261"/>
            <a:ext cx="4055368" cy="4315027"/>
          </a:xfrm>
          <a:prstGeom prst="rect">
            <a:avLst/>
          </a:prstGeom>
          <a:noFill/>
          <a:ln w="9525">
            <a:noFill/>
            <a:miter lim="800000"/>
            <a:headEnd/>
            <a:tailEnd/>
          </a:ln>
        </p:spPr>
        <p:txBody>
          <a:bodyPr wrap="square">
            <a:prstTxWarp prst="textNoShape">
              <a:avLst/>
            </a:prstTxWarp>
            <a:spAutoFit/>
          </a:bodyPr>
          <a:lstStyle/>
          <a:p>
            <a:pPr marL="457200" indent="-457200">
              <a:lnSpc>
                <a:spcPct val="140000"/>
              </a:lnSpc>
              <a:buFont typeface="Wingdings" charset="2"/>
              <a:buChar char="§"/>
              <a:tabLst>
                <a:tab pos="3051175" algn="l"/>
                <a:tab pos="5645150" algn="l"/>
              </a:tabLst>
            </a:pPr>
            <a:r>
              <a:rPr lang="de-DE" sz="1400" b="1" dirty="0" smtClean="0">
                <a:solidFill>
                  <a:srgbClr val="254061"/>
                </a:solidFill>
                <a:latin typeface="Linotype Syntax Com Regular" charset="0"/>
                <a:ea typeface="Arial" charset="0"/>
                <a:cs typeface="Arial" charset="0"/>
              </a:rPr>
              <a:t>Angstreduktion 	d </a:t>
            </a:r>
            <a:r>
              <a:rPr lang="de-DE" sz="1400" b="1" dirty="0">
                <a:solidFill>
                  <a:srgbClr val="254061"/>
                </a:solidFill>
                <a:latin typeface="Linotype Syntax Com Regular" charset="0"/>
                <a:ea typeface="Arial" charset="0"/>
                <a:cs typeface="Arial" charset="0"/>
              </a:rPr>
              <a:t>= .40</a:t>
            </a:r>
          </a:p>
          <a:p>
            <a:pPr marL="457200" indent="-457200">
              <a:lnSpc>
                <a:spcPct val="140000"/>
              </a:lnSpc>
              <a:buFont typeface="Wingdings" charset="2"/>
              <a:buChar char="§"/>
              <a:tabLst>
                <a:tab pos="3051175" algn="l"/>
                <a:tab pos="5645150" algn="l"/>
              </a:tabLst>
            </a:pPr>
            <a:r>
              <a:rPr lang="de-DE" sz="1400" b="1" dirty="0" smtClean="0">
                <a:solidFill>
                  <a:srgbClr val="254061"/>
                </a:solidFill>
                <a:latin typeface="Linotype Syntax Com Regular" charset="0"/>
                <a:ea typeface="Arial" charset="0"/>
                <a:cs typeface="Arial" charset="0"/>
              </a:rPr>
              <a:t>Kooperatives Lernen</a:t>
            </a:r>
            <a:r>
              <a:rPr lang="de-DE" sz="1400" b="1" dirty="0">
                <a:solidFill>
                  <a:srgbClr val="254061"/>
                </a:solidFill>
                <a:latin typeface="Linotype Syntax Com Regular" charset="0"/>
                <a:ea typeface="Arial" charset="0"/>
                <a:cs typeface="Arial" charset="0"/>
              </a:rPr>
              <a:t>	d = .41</a:t>
            </a:r>
          </a:p>
          <a:p>
            <a:pPr marL="457200" indent="-457200">
              <a:lnSpc>
                <a:spcPct val="140000"/>
              </a:lnSpc>
              <a:buFont typeface="Wingdings" charset="2"/>
              <a:buChar char="§"/>
              <a:tabLst>
                <a:tab pos="3051175" algn="l"/>
                <a:tab pos="5645150" algn="l"/>
              </a:tabLst>
            </a:pPr>
            <a:r>
              <a:rPr lang="de-DE" sz="1400" b="1" dirty="0" smtClean="0">
                <a:solidFill>
                  <a:srgbClr val="254061"/>
                </a:solidFill>
                <a:latin typeface="Linotype Syntax Com Regular" charset="0"/>
                <a:ea typeface="Arial" charset="0"/>
                <a:cs typeface="Arial" charset="0"/>
              </a:rPr>
              <a:t>Kleingruppenlernen</a:t>
            </a:r>
            <a:r>
              <a:rPr lang="de-DE" sz="1400" b="1" dirty="0">
                <a:solidFill>
                  <a:srgbClr val="254061"/>
                </a:solidFill>
                <a:latin typeface="Linotype Syntax Com Regular" charset="0"/>
                <a:ea typeface="Arial" charset="0"/>
                <a:cs typeface="Arial" charset="0"/>
              </a:rPr>
              <a:t>	d = .49</a:t>
            </a:r>
          </a:p>
          <a:p>
            <a:pPr marL="457200" indent="-457200">
              <a:lnSpc>
                <a:spcPct val="140000"/>
              </a:lnSpc>
              <a:buFont typeface="Wingdings" charset="2"/>
              <a:buChar char="§"/>
              <a:tabLst>
                <a:tab pos="3051175" algn="l"/>
                <a:tab pos="5645150" algn="l"/>
              </a:tabLst>
            </a:pPr>
            <a:r>
              <a:rPr lang="de-DE" sz="1400" b="1" dirty="0" smtClean="0">
                <a:solidFill>
                  <a:srgbClr val="254061"/>
                </a:solidFill>
                <a:latin typeface="Linotype Syntax Com Regular" charset="0"/>
                <a:ea typeface="Arial" charset="0"/>
                <a:cs typeface="Arial" charset="0"/>
              </a:rPr>
              <a:t>Peer </a:t>
            </a:r>
            <a:r>
              <a:rPr lang="de-DE" sz="1400" b="1" dirty="0" err="1">
                <a:solidFill>
                  <a:srgbClr val="254061"/>
                </a:solidFill>
                <a:latin typeface="Linotype Syntax Com Regular" charset="0"/>
                <a:ea typeface="Arial" charset="0"/>
                <a:cs typeface="Arial" charset="0"/>
              </a:rPr>
              <a:t>Tutoring</a:t>
            </a:r>
            <a:r>
              <a:rPr lang="de-DE" sz="1400" b="1" dirty="0">
                <a:solidFill>
                  <a:srgbClr val="254061"/>
                </a:solidFill>
                <a:latin typeface="Linotype Syntax Com Regular" charset="0"/>
                <a:ea typeface="Arial" charset="0"/>
                <a:cs typeface="Arial" charset="0"/>
              </a:rPr>
              <a:t>	d = .55</a:t>
            </a:r>
          </a:p>
          <a:p>
            <a:pPr marL="457200" indent="-457200">
              <a:lnSpc>
                <a:spcPct val="140000"/>
              </a:lnSpc>
              <a:buFont typeface="Wingdings" charset="2"/>
              <a:buChar char="§"/>
              <a:tabLst>
                <a:tab pos="3051175" algn="l"/>
                <a:tab pos="5645150" algn="l"/>
              </a:tabLst>
            </a:pPr>
            <a:r>
              <a:rPr lang="de-DE" sz="1400" b="1" dirty="0">
                <a:solidFill>
                  <a:srgbClr val="254061"/>
                </a:solidFill>
                <a:latin typeface="Linotype Syntax Com Regular" charset="0"/>
                <a:ea typeface="Arial" charset="0"/>
                <a:cs typeface="Arial" charset="0"/>
              </a:rPr>
              <a:t>Herausfordernde Ziele setzen	d = .56</a:t>
            </a:r>
          </a:p>
          <a:p>
            <a:pPr marL="457200" indent="-457200">
              <a:lnSpc>
                <a:spcPct val="140000"/>
              </a:lnSpc>
              <a:buFont typeface="Wingdings" charset="2"/>
              <a:buChar char="§"/>
              <a:tabLst>
                <a:tab pos="3051175" algn="l"/>
                <a:tab pos="5645150" algn="l"/>
              </a:tabLst>
            </a:pPr>
            <a:r>
              <a:rPr lang="de-DE" sz="1400" b="1" dirty="0" err="1">
                <a:solidFill>
                  <a:srgbClr val="254061"/>
                </a:solidFill>
                <a:latin typeface="Linotype Syntax Com Regular" charset="0"/>
                <a:ea typeface="Arial" charset="0"/>
                <a:cs typeface="Arial" charset="0"/>
              </a:rPr>
              <a:t>Concept</a:t>
            </a:r>
            <a:r>
              <a:rPr lang="de-DE" sz="1400" b="1" dirty="0">
                <a:solidFill>
                  <a:srgbClr val="254061"/>
                </a:solidFill>
                <a:latin typeface="Linotype Syntax Com Regular" charset="0"/>
                <a:ea typeface="Arial" charset="0"/>
                <a:cs typeface="Arial" charset="0"/>
              </a:rPr>
              <a:t> </a:t>
            </a:r>
            <a:r>
              <a:rPr lang="de-DE" sz="1400" b="1" dirty="0" err="1">
                <a:solidFill>
                  <a:srgbClr val="254061"/>
                </a:solidFill>
                <a:latin typeface="Linotype Syntax Com Regular" charset="0"/>
                <a:ea typeface="Arial" charset="0"/>
                <a:cs typeface="Arial" charset="0"/>
              </a:rPr>
              <a:t>Mapping</a:t>
            </a:r>
            <a:r>
              <a:rPr lang="de-DE" sz="1400" b="1" dirty="0">
                <a:solidFill>
                  <a:srgbClr val="254061"/>
                </a:solidFill>
                <a:latin typeface="Linotype Syntax Com Regular" charset="0"/>
                <a:ea typeface="Arial" charset="0"/>
                <a:cs typeface="Arial" charset="0"/>
              </a:rPr>
              <a:t>	d = .57</a:t>
            </a:r>
          </a:p>
          <a:p>
            <a:pPr marL="457200" indent="-457200">
              <a:lnSpc>
                <a:spcPct val="140000"/>
              </a:lnSpc>
              <a:buFont typeface="Wingdings" charset="2"/>
              <a:buChar char="§"/>
              <a:tabLst>
                <a:tab pos="3051175" algn="l"/>
                <a:tab pos="5645150" algn="l"/>
              </a:tabLst>
            </a:pPr>
            <a:r>
              <a:rPr lang="de-DE" sz="1400" b="1" dirty="0">
                <a:solidFill>
                  <a:srgbClr val="254061"/>
                </a:solidFill>
                <a:latin typeface="Linotype Syntax Com Regular" charset="0"/>
                <a:ea typeface="Arial" charset="0"/>
                <a:cs typeface="Arial" charset="0"/>
              </a:rPr>
              <a:t>Arbeit mit Lösungsbeispielen	d = .57</a:t>
            </a:r>
          </a:p>
          <a:p>
            <a:pPr marL="457200" indent="-457200">
              <a:lnSpc>
                <a:spcPct val="140000"/>
              </a:lnSpc>
              <a:buFont typeface="Wingdings" charset="2"/>
              <a:buChar char="§"/>
              <a:tabLst>
                <a:tab pos="3051175" algn="l"/>
                <a:tab pos="5645150" algn="l"/>
              </a:tabLst>
            </a:pPr>
            <a:r>
              <a:rPr lang="de-DE" sz="1400" b="1" dirty="0">
                <a:solidFill>
                  <a:srgbClr val="254061"/>
                </a:solidFill>
                <a:latin typeface="Linotype Syntax Com Regular" charset="0"/>
                <a:ea typeface="Arial" charset="0"/>
                <a:cs typeface="Arial" charset="0"/>
              </a:rPr>
              <a:t>Direkte Instruktion	</a:t>
            </a:r>
            <a:r>
              <a:rPr lang="de-DE" sz="1400" b="1" dirty="0" smtClean="0">
                <a:solidFill>
                  <a:srgbClr val="254061"/>
                </a:solidFill>
                <a:latin typeface="Linotype Syntax Com Regular" charset="0"/>
                <a:ea typeface="Arial" charset="0"/>
                <a:cs typeface="Arial" charset="0"/>
              </a:rPr>
              <a:t>d </a:t>
            </a:r>
            <a:r>
              <a:rPr lang="de-DE" sz="1400" b="1" dirty="0">
                <a:solidFill>
                  <a:srgbClr val="254061"/>
                </a:solidFill>
                <a:latin typeface="Linotype Syntax Com Regular" charset="0"/>
                <a:ea typeface="Arial" charset="0"/>
                <a:cs typeface="Arial" charset="0"/>
              </a:rPr>
              <a:t>= .</a:t>
            </a:r>
            <a:r>
              <a:rPr lang="de-DE" sz="1400" b="1" dirty="0" smtClean="0">
                <a:solidFill>
                  <a:srgbClr val="254061"/>
                </a:solidFill>
                <a:latin typeface="Linotype Syntax Com Regular" charset="0"/>
                <a:ea typeface="Arial" charset="0"/>
                <a:cs typeface="Arial" charset="0"/>
              </a:rPr>
              <a:t>59</a:t>
            </a:r>
          </a:p>
          <a:p>
            <a:pPr marL="457200" indent="-457200">
              <a:lnSpc>
                <a:spcPct val="140000"/>
              </a:lnSpc>
              <a:buFont typeface="Wingdings" charset="2"/>
              <a:buChar char="§"/>
              <a:tabLst>
                <a:tab pos="3051175" algn="l"/>
                <a:tab pos="5645150" algn="l"/>
              </a:tabLst>
            </a:pPr>
            <a:r>
              <a:rPr lang="de-DE" sz="1400" b="1" dirty="0" smtClean="0">
                <a:solidFill>
                  <a:srgbClr val="254061"/>
                </a:solidFill>
                <a:latin typeface="Linotype Syntax Com Regular" charset="0"/>
                <a:ea typeface="Arial" charset="0"/>
                <a:cs typeface="Arial" charset="0"/>
              </a:rPr>
              <a:t>Metakognitive Strategien	d = .69</a:t>
            </a:r>
          </a:p>
          <a:p>
            <a:pPr marL="457200" indent="-457200">
              <a:lnSpc>
                <a:spcPct val="140000"/>
              </a:lnSpc>
              <a:buFont typeface="Wingdings" charset="2"/>
              <a:buChar char="§"/>
              <a:tabLst>
                <a:tab pos="3051175" algn="l"/>
                <a:tab pos="5645150" algn="l"/>
              </a:tabLst>
            </a:pPr>
            <a:r>
              <a:rPr lang="de-DE" sz="1400" b="1" dirty="0" smtClean="0">
                <a:solidFill>
                  <a:srgbClr val="254061"/>
                </a:solidFill>
                <a:latin typeface="Linotype Syntax Com Regular" charset="0"/>
                <a:ea typeface="Arial" charset="0"/>
                <a:cs typeface="Arial" charset="0"/>
              </a:rPr>
              <a:t>Verteiltes vs. massives Lernen	d = .71 </a:t>
            </a:r>
          </a:p>
          <a:p>
            <a:pPr marL="457200" indent="-457200">
              <a:lnSpc>
                <a:spcPct val="140000"/>
              </a:lnSpc>
              <a:buFont typeface="Wingdings" charset="2"/>
              <a:buChar char="§"/>
              <a:tabLst>
                <a:tab pos="3051175" algn="l"/>
                <a:tab pos="5645150" algn="l"/>
              </a:tabLst>
            </a:pPr>
            <a:r>
              <a:rPr lang="de-DE" sz="1400" b="1" dirty="0" smtClean="0">
                <a:solidFill>
                  <a:srgbClr val="254061"/>
                </a:solidFill>
                <a:latin typeface="Linotype Syntax Com Regular" charset="0"/>
                <a:ea typeface="Arial" charset="0"/>
                <a:cs typeface="Arial" charset="0"/>
              </a:rPr>
              <a:t>Lehrkraft-Schüler-Verhältnis	d = .72</a:t>
            </a:r>
          </a:p>
          <a:p>
            <a:pPr marL="457200" indent="-457200">
              <a:lnSpc>
                <a:spcPct val="140000"/>
              </a:lnSpc>
              <a:buFont typeface="Wingdings" charset="2"/>
              <a:buChar char="§"/>
              <a:tabLst>
                <a:tab pos="3051175" algn="l"/>
                <a:tab pos="5645150" algn="l"/>
              </a:tabLst>
            </a:pPr>
            <a:r>
              <a:rPr lang="de-DE" sz="1400" b="1" dirty="0" smtClean="0">
                <a:solidFill>
                  <a:srgbClr val="254061"/>
                </a:solidFill>
                <a:latin typeface="Linotype Syntax Com Regular" charset="0"/>
                <a:ea typeface="Arial" charset="0"/>
                <a:cs typeface="Arial" charset="0"/>
              </a:rPr>
              <a:t>Feedback	d = .73</a:t>
            </a:r>
          </a:p>
          <a:p>
            <a:pPr marL="457200" indent="-457200">
              <a:lnSpc>
                <a:spcPct val="140000"/>
              </a:lnSpc>
              <a:buFont typeface="Wingdings" charset="2"/>
              <a:buChar char="§"/>
              <a:tabLst>
                <a:tab pos="3051175" algn="l"/>
                <a:tab pos="5645150" algn="l"/>
              </a:tabLst>
            </a:pPr>
            <a:r>
              <a:rPr lang="de-DE" sz="1400" b="1" dirty="0" smtClean="0">
                <a:solidFill>
                  <a:srgbClr val="254061"/>
                </a:solidFill>
                <a:latin typeface="Linotype Syntax Com Regular" charset="0"/>
                <a:ea typeface="Arial" charset="0"/>
                <a:cs typeface="Arial" charset="0"/>
              </a:rPr>
              <a:t>Klarheit der Instruktion	d = .75</a:t>
            </a:r>
          </a:p>
          <a:p>
            <a:pPr marL="457200" indent="-457200">
              <a:lnSpc>
                <a:spcPct val="140000"/>
              </a:lnSpc>
              <a:buFont typeface="Wingdings" charset="2"/>
              <a:buChar char="§"/>
              <a:tabLst>
                <a:tab pos="3051175" algn="l"/>
                <a:tab pos="5645150" algn="l"/>
              </a:tabLst>
            </a:pPr>
            <a:r>
              <a:rPr lang="de-DE" sz="1400" b="1" dirty="0" smtClean="0">
                <a:solidFill>
                  <a:srgbClr val="254061"/>
                </a:solidFill>
                <a:latin typeface="Linotype Syntax Com Regular" charset="0"/>
                <a:ea typeface="Arial" charset="0"/>
                <a:cs typeface="Arial" charset="0"/>
              </a:rPr>
              <a:t>Formatives </a:t>
            </a:r>
            <a:r>
              <a:rPr lang="de-DE" sz="1400" b="1" dirty="0" err="1" smtClean="0">
                <a:solidFill>
                  <a:srgbClr val="254061"/>
                </a:solidFill>
                <a:latin typeface="Linotype Syntax Com Regular" charset="0"/>
                <a:ea typeface="Arial" charset="0"/>
                <a:cs typeface="Arial" charset="0"/>
              </a:rPr>
              <a:t>Assessment</a:t>
            </a:r>
            <a:r>
              <a:rPr lang="de-DE" sz="1400" b="1" dirty="0" smtClean="0">
                <a:solidFill>
                  <a:srgbClr val="254061"/>
                </a:solidFill>
                <a:latin typeface="Linotype Syntax Com Regular" charset="0"/>
                <a:ea typeface="Arial" charset="0"/>
                <a:cs typeface="Arial" charset="0"/>
              </a:rPr>
              <a:t>	d = .90</a:t>
            </a:r>
            <a:endParaRPr lang="de-DE" sz="1400" b="1" dirty="0">
              <a:solidFill>
                <a:srgbClr val="254061"/>
              </a:solidFill>
              <a:latin typeface="Linotype Syntax Com Regular" charset="0"/>
              <a:ea typeface="Arial" charset="0"/>
              <a:cs typeface="Arial" charset="0"/>
            </a:endParaRPr>
          </a:p>
        </p:txBody>
      </p:sp>
      <p:sp>
        <p:nvSpPr>
          <p:cNvPr id="13" name="Pfeil nach links 12"/>
          <p:cNvSpPr/>
          <p:nvPr/>
        </p:nvSpPr>
        <p:spPr>
          <a:xfrm>
            <a:off x="7524328" y="1700808"/>
            <a:ext cx="720080" cy="360040"/>
          </a:xfrm>
          <a:prstGeom prst="leftArrow">
            <a:avLst/>
          </a:prstGeom>
          <a:solidFill>
            <a:srgbClr val="0099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links 13"/>
          <p:cNvSpPr/>
          <p:nvPr/>
        </p:nvSpPr>
        <p:spPr>
          <a:xfrm>
            <a:off x="7524328" y="2924944"/>
            <a:ext cx="720080" cy="360040"/>
          </a:xfrm>
          <a:prstGeom prst="leftArrow">
            <a:avLst/>
          </a:prstGeom>
          <a:solidFill>
            <a:srgbClr val="0099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links 14"/>
          <p:cNvSpPr/>
          <p:nvPr/>
        </p:nvSpPr>
        <p:spPr>
          <a:xfrm>
            <a:off x="7524328" y="2060848"/>
            <a:ext cx="720080" cy="360040"/>
          </a:xfrm>
          <a:prstGeom prst="leftArrow">
            <a:avLst/>
          </a:prstGeom>
          <a:solidFill>
            <a:srgbClr val="0099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links 15"/>
          <p:cNvSpPr/>
          <p:nvPr/>
        </p:nvSpPr>
        <p:spPr>
          <a:xfrm>
            <a:off x="7524328" y="2348880"/>
            <a:ext cx="720080" cy="360040"/>
          </a:xfrm>
          <a:prstGeom prst="leftArrow">
            <a:avLst/>
          </a:prstGeom>
          <a:solidFill>
            <a:srgbClr val="0099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links 16"/>
          <p:cNvSpPr/>
          <p:nvPr/>
        </p:nvSpPr>
        <p:spPr>
          <a:xfrm>
            <a:off x="7524328" y="2636912"/>
            <a:ext cx="720080" cy="360040"/>
          </a:xfrm>
          <a:prstGeom prst="leftArrow">
            <a:avLst/>
          </a:prstGeom>
          <a:solidFill>
            <a:srgbClr val="0099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links 17"/>
          <p:cNvSpPr/>
          <p:nvPr/>
        </p:nvSpPr>
        <p:spPr>
          <a:xfrm>
            <a:off x="7524328" y="3501008"/>
            <a:ext cx="720080" cy="360040"/>
          </a:xfrm>
          <a:prstGeom prst="leftArrow">
            <a:avLst/>
          </a:prstGeom>
          <a:solidFill>
            <a:srgbClr val="0099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links 18"/>
          <p:cNvSpPr/>
          <p:nvPr/>
        </p:nvSpPr>
        <p:spPr>
          <a:xfrm>
            <a:off x="7524328" y="4149080"/>
            <a:ext cx="720080" cy="360040"/>
          </a:xfrm>
          <a:prstGeom prst="leftArrow">
            <a:avLst/>
          </a:prstGeom>
          <a:solidFill>
            <a:srgbClr val="0099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links 19"/>
          <p:cNvSpPr/>
          <p:nvPr/>
        </p:nvSpPr>
        <p:spPr>
          <a:xfrm>
            <a:off x="7524328" y="3212976"/>
            <a:ext cx="720080" cy="360040"/>
          </a:xfrm>
          <a:prstGeom prst="leftArrow">
            <a:avLst/>
          </a:prstGeom>
          <a:solidFill>
            <a:srgbClr val="009900">
              <a:alpha val="5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links 20"/>
          <p:cNvSpPr/>
          <p:nvPr/>
        </p:nvSpPr>
        <p:spPr>
          <a:xfrm>
            <a:off x="7524328" y="5013176"/>
            <a:ext cx="720080" cy="360040"/>
          </a:xfrm>
          <a:prstGeom prst="leftArrow">
            <a:avLst/>
          </a:prstGeom>
          <a:solidFill>
            <a:srgbClr val="009900">
              <a:alpha val="5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linds(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linds(horizontal)">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784920"/>
            <a:ext cx="7918648" cy="915888"/>
          </a:xfrm>
        </p:spPr>
        <p:txBody>
          <a:bodyPr/>
          <a:lstStyle/>
          <a:p>
            <a:r>
              <a:rPr lang="de-DE" sz="2800" dirty="0" smtClean="0">
                <a:solidFill>
                  <a:schemeClr val="tx1"/>
                </a:solidFill>
                <a:latin typeface="Verdana" pitchFamily="34" charset="0"/>
              </a:rPr>
              <a:t>Ressourcen für </a:t>
            </a:r>
            <a:br>
              <a:rPr lang="de-DE" sz="2800" dirty="0" smtClean="0">
                <a:solidFill>
                  <a:schemeClr val="tx1"/>
                </a:solidFill>
                <a:latin typeface="Verdana" pitchFamily="34" charset="0"/>
              </a:rPr>
            </a:br>
            <a:r>
              <a:rPr lang="de-DE" sz="2800" dirty="0" smtClean="0">
                <a:solidFill>
                  <a:schemeClr val="tx1"/>
                </a:solidFill>
                <a:latin typeface="Verdana" pitchFamily="34" charset="0"/>
              </a:rPr>
              <a:t>„Aufgaben mit gestuften Hilfen“</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1682" name="Picture 2" descr="http://www.friedrich-verlag.de/data/98D78B27931D4AB5B9A694F83DD47AEC.0.jpg"/>
          <p:cNvPicPr>
            <a:picLocks noChangeAspect="1" noChangeArrowheads="1"/>
          </p:cNvPicPr>
          <p:nvPr/>
        </p:nvPicPr>
        <p:blipFill>
          <a:blip r:embed="rId3" cstate="print"/>
          <a:srcRect/>
          <a:stretch>
            <a:fillRect/>
          </a:stretch>
        </p:blipFill>
        <p:spPr bwMode="auto">
          <a:xfrm>
            <a:off x="694978" y="1985763"/>
            <a:ext cx="1428750" cy="2019301"/>
          </a:xfrm>
          <a:prstGeom prst="rect">
            <a:avLst/>
          </a:prstGeom>
          <a:noFill/>
        </p:spPr>
      </p:pic>
      <p:pic>
        <p:nvPicPr>
          <p:cNvPr id="71684" name="Picture 4" descr="http://www.friedrich-verlag.de/data/7423913C9660498C8EDBC853FEE46524.0.jpg"/>
          <p:cNvPicPr>
            <a:picLocks noChangeAspect="1" noChangeArrowheads="1"/>
          </p:cNvPicPr>
          <p:nvPr/>
        </p:nvPicPr>
        <p:blipFill>
          <a:blip r:embed="rId4" cstate="print"/>
          <a:srcRect/>
          <a:stretch>
            <a:fillRect/>
          </a:stretch>
        </p:blipFill>
        <p:spPr bwMode="auto">
          <a:xfrm>
            <a:off x="2423170" y="1985763"/>
            <a:ext cx="1428750" cy="2019301"/>
          </a:xfrm>
          <a:prstGeom prst="rect">
            <a:avLst/>
          </a:prstGeom>
          <a:noFill/>
        </p:spPr>
      </p:pic>
      <p:pic>
        <p:nvPicPr>
          <p:cNvPr id="71686" name="Picture 6" descr="http://www.friedrich-verlag.de/data/AEB1D1376D7A4FBFB599344265C9F148.0.jpg"/>
          <p:cNvPicPr>
            <a:picLocks noChangeAspect="1" noChangeArrowheads="1"/>
          </p:cNvPicPr>
          <p:nvPr/>
        </p:nvPicPr>
        <p:blipFill>
          <a:blip r:embed="rId5" cstate="print"/>
          <a:srcRect/>
          <a:stretch>
            <a:fillRect/>
          </a:stretch>
        </p:blipFill>
        <p:spPr bwMode="auto">
          <a:xfrm>
            <a:off x="4151362" y="1985763"/>
            <a:ext cx="1428750" cy="2019301"/>
          </a:xfrm>
          <a:prstGeom prst="rect">
            <a:avLst/>
          </a:prstGeom>
          <a:noFill/>
        </p:spPr>
      </p:pic>
      <p:pic>
        <p:nvPicPr>
          <p:cNvPr id="71688" name="Picture 8" descr="http://www.friedrich-verlag.de/data/2FC57CE5BC305BD1C8C8F8E83BC48156.0.jpg"/>
          <p:cNvPicPr>
            <a:picLocks noChangeAspect="1" noChangeArrowheads="1"/>
          </p:cNvPicPr>
          <p:nvPr/>
        </p:nvPicPr>
        <p:blipFill>
          <a:blip r:embed="rId6" cstate="print"/>
          <a:srcRect/>
          <a:stretch>
            <a:fillRect/>
          </a:stretch>
        </p:blipFill>
        <p:spPr bwMode="auto">
          <a:xfrm>
            <a:off x="6444208" y="1988840"/>
            <a:ext cx="1428750" cy="2019301"/>
          </a:xfrm>
          <a:prstGeom prst="rect">
            <a:avLst/>
          </a:prstGeom>
          <a:noFill/>
        </p:spPr>
      </p:pic>
      <p:sp>
        <p:nvSpPr>
          <p:cNvPr id="13" name="Fußzeilenplatzhalter 3"/>
          <p:cNvSpPr>
            <a:spLocks noGrp="1"/>
          </p:cNvSpPr>
          <p:nvPr>
            <p:ph type="ftr" sz="quarter" idx="11"/>
          </p:nvPr>
        </p:nvSpPr>
        <p:spPr>
          <a:xfrm>
            <a:off x="2267744" y="6248400"/>
            <a:ext cx="4688160"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Leipzig, Workshop "</a:t>
            </a:r>
            <a:r>
              <a:rPr lang="de-DE" dirty="0" err="1" smtClean="0">
                <a:solidFill>
                  <a:schemeClr val="bg1">
                    <a:lumMod val="65000"/>
                  </a:schemeClr>
                </a:solidFill>
                <a:latin typeface="Verdana" pitchFamily="34" charset="0"/>
                <a:ea typeface="Verdana" pitchFamily="34" charset="0"/>
                <a:cs typeface="Verdana" pitchFamily="34" charset="0"/>
              </a:rPr>
              <a:t>AmH</a:t>
            </a:r>
            <a:r>
              <a:rPr lang="de-DE" dirty="0" smtClean="0">
                <a:solidFill>
                  <a:schemeClr val="bg1">
                    <a:lumMod val="65000"/>
                  </a:schemeClr>
                </a:solidFill>
                <a:latin typeface="Verdana" pitchFamily="34" charset="0"/>
                <a:ea typeface="Verdana" pitchFamily="34" charset="0"/>
                <a:cs typeface="Verdana" pitchFamily="34" charset="0"/>
              </a:rPr>
              <a:t>" </a:t>
            </a:r>
            <a:br>
              <a:rPr lang="de-DE" dirty="0" smtClean="0">
                <a:solidFill>
                  <a:schemeClr val="bg1">
                    <a:lumMod val="65000"/>
                  </a:schemeClr>
                </a:solidFill>
                <a:latin typeface="Verdana" pitchFamily="34" charset="0"/>
                <a:ea typeface="Verdana" pitchFamily="34" charset="0"/>
                <a:cs typeface="Verdana" pitchFamily="34" charset="0"/>
              </a:rPr>
            </a:br>
            <a:r>
              <a:rPr lang="de-DE" dirty="0" err="1" smtClean="0">
                <a:solidFill>
                  <a:schemeClr val="bg1">
                    <a:lumMod val="65000"/>
                  </a:schemeClr>
                </a:solidFill>
                <a:latin typeface="Verdana" pitchFamily="34" charset="0"/>
                <a:ea typeface="Verdana" pitchFamily="34" charset="0"/>
                <a:cs typeface="Verdana" pitchFamily="34" charset="0"/>
              </a:rPr>
              <a:t>Löbau</a:t>
            </a:r>
            <a:r>
              <a:rPr lang="de-DE" dirty="0" smtClean="0">
                <a:solidFill>
                  <a:schemeClr val="bg1">
                    <a:lumMod val="65000"/>
                  </a:schemeClr>
                </a:solidFill>
                <a:latin typeface="Verdana" pitchFamily="34" charset="0"/>
                <a:ea typeface="Verdana" pitchFamily="34" charset="0"/>
                <a:cs typeface="Verdana" pitchFamily="34" charset="0"/>
              </a:rPr>
              <a:t> 15.01.2014</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12" name="Textfeld 11"/>
          <p:cNvSpPr txBox="1"/>
          <p:nvPr/>
        </p:nvSpPr>
        <p:spPr>
          <a:xfrm>
            <a:off x="1043608" y="4221088"/>
            <a:ext cx="6542176" cy="738664"/>
          </a:xfrm>
          <a:prstGeom prst="rect">
            <a:avLst/>
          </a:prstGeom>
          <a:noFill/>
        </p:spPr>
        <p:txBody>
          <a:bodyPr wrap="none" rtlCol="0">
            <a:spAutoFit/>
          </a:bodyPr>
          <a:lstStyle/>
          <a:p>
            <a:r>
              <a:rPr lang="de-DE" dirty="0" smtClean="0">
                <a:latin typeface="Verdana" pitchFamily="34" charset="0"/>
                <a:ea typeface="Verdana" pitchFamily="34" charset="0"/>
                <a:cs typeface="Verdana" pitchFamily="34" charset="0"/>
              </a:rPr>
              <a:t>sowie Medienportal der Siemens Stiftung</a:t>
            </a:r>
            <a:br>
              <a:rPr lang="de-DE"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(kostenlos nach Anmeldung, nur für päd. Fachkräfte)</a:t>
            </a:r>
          </a:p>
        </p:txBody>
      </p:sp>
      <p:sp>
        <p:nvSpPr>
          <p:cNvPr id="14" name="Textfeld 13"/>
          <p:cNvSpPr txBox="1"/>
          <p:nvPr/>
        </p:nvSpPr>
        <p:spPr>
          <a:xfrm>
            <a:off x="1026450" y="5138608"/>
            <a:ext cx="6938887" cy="1015663"/>
          </a:xfrm>
          <a:prstGeom prst="rect">
            <a:avLst/>
          </a:prstGeom>
          <a:noFill/>
        </p:spPr>
        <p:txBody>
          <a:bodyPr wrap="none" rtlCol="0">
            <a:spAutoFit/>
          </a:bodyPr>
          <a:lstStyle/>
          <a:p>
            <a:r>
              <a:rPr lang="de-DE" dirty="0" smtClean="0">
                <a:latin typeface="Verdana" pitchFamily="34" charset="0"/>
                <a:ea typeface="Verdana" pitchFamily="34" charset="0"/>
                <a:cs typeface="Verdana" pitchFamily="34" charset="0"/>
              </a:rPr>
              <a:t>und </a:t>
            </a:r>
            <a:r>
              <a:rPr lang="de-DE" dirty="0" err="1" smtClean="0">
                <a:latin typeface="Verdana" pitchFamily="34" charset="0"/>
                <a:ea typeface="Verdana" pitchFamily="34" charset="0"/>
                <a:cs typeface="Verdana" pitchFamily="34" charset="0"/>
              </a:rPr>
              <a:t>AmH</a:t>
            </a:r>
            <a:r>
              <a:rPr lang="de-DE" dirty="0" smtClean="0">
                <a:latin typeface="Verdana" pitchFamily="34" charset="0"/>
                <a:ea typeface="Verdana" pitchFamily="34" charset="0"/>
                <a:cs typeface="Verdana" pitchFamily="34" charset="0"/>
              </a:rPr>
              <a:t> für </a:t>
            </a:r>
            <a:r>
              <a:rPr lang="de-DE" dirty="0" err="1" smtClean="0">
                <a:latin typeface="Verdana" pitchFamily="34" charset="0"/>
                <a:ea typeface="Verdana" pitchFamily="34" charset="0"/>
                <a:cs typeface="Verdana" pitchFamily="34" charset="0"/>
              </a:rPr>
              <a:t>Tablet</a:t>
            </a:r>
            <a:r>
              <a:rPr lang="de-DE" dirty="0" smtClean="0">
                <a:latin typeface="Verdana" pitchFamily="34" charset="0"/>
                <a:ea typeface="Verdana" pitchFamily="34" charset="0"/>
                <a:cs typeface="Verdana" pitchFamily="34" charset="0"/>
              </a:rPr>
              <a:t> und Smartphone unter </a:t>
            </a:r>
            <a:br>
              <a:rPr lang="de-DE"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www.guteunterrichtspraxis-nw.org/</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Projekt_AmH_Tablet_Smartphone.html</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6"/>
                                        </p:tgtEl>
                                        <p:attrNameLst>
                                          <p:attrName>style.visibility</p:attrName>
                                        </p:attrNameLst>
                                      </p:cBhvr>
                                      <p:to>
                                        <p:strVal val="visible"/>
                                      </p:to>
                                    </p:set>
                                    <p:animEffect transition="in" filter="blinds(horizontal)">
                                      <p:cBhvr>
                                        <p:cTn id="7" dur="500"/>
                                        <p:tgtEl>
                                          <p:spTgt spid="71686"/>
                                        </p:tgtEl>
                                      </p:cBhvr>
                                    </p:animEffect>
                                  </p:childTnLst>
                                </p:cTn>
                              </p:par>
                              <p:par>
                                <p:cTn id="8" presetID="3" presetClass="entr" presetSubtype="10" fill="hold" nodeType="withEffect">
                                  <p:stCondLst>
                                    <p:cond delay="0"/>
                                  </p:stCondLst>
                                  <p:childTnLst>
                                    <p:set>
                                      <p:cBhvr>
                                        <p:cTn id="9" dur="1" fill="hold">
                                          <p:stCondLst>
                                            <p:cond delay="0"/>
                                          </p:stCondLst>
                                        </p:cTn>
                                        <p:tgtEl>
                                          <p:spTgt spid="71684"/>
                                        </p:tgtEl>
                                        <p:attrNameLst>
                                          <p:attrName>style.visibility</p:attrName>
                                        </p:attrNameLst>
                                      </p:cBhvr>
                                      <p:to>
                                        <p:strVal val="visible"/>
                                      </p:to>
                                    </p:set>
                                    <p:animEffect transition="in" filter="blinds(horizontal)">
                                      <p:cBhvr>
                                        <p:cTn id="10" dur="500"/>
                                        <p:tgtEl>
                                          <p:spTgt spid="71684"/>
                                        </p:tgtEl>
                                      </p:cBhvr>
                                    </p:animEffect>
                                  </p:childTnLst>
                                </p:cTn>
                              </p:par>
                              <p:par>
                                <p:cTn id="11" presetID="3" presetClass="entr" presetSubtype="10" fill="hold" nodeType="withEffect">
                                  <p:stCondLst>
                                    <p:cond delay="0"/>
                                  </p:stCondLst>
                                  <p:childTnLst>
                                    <p:set>
                                      <p:cBhvr>
                                        <p:cTn id="12" dur="1" fill="hold">
                                          <p:stCondLst>
                                            <p:cond delay="0"/>
                                          </p:stCondLst>
                                        </p:cTn>
                                        <p:tgtEl>
                                          <p:spTgt spid="71682"/>
                                        </p:tgtEl>
                                        <p:attrNameLst>
                                          <p:attrName>style.visibility</p:attrName>
                                        </p:attrNameLst>
                                      </p:cBhvr>
                                      <p:to>
                                        <p:strVal val="visible"/>
                                      </p:to>
                                    </p:set>
                                    <p:animEffect transition="in" filter="blinds(horizontal)">
                                      <p:cBhvr>
                                        <p:cTn id="13" dur="500"/>
                                        <p:tgtEl>
                                          <p:spTgt spid="71682"/>
                                        </p:tgtEl>
                                      </p:cBhvr>
                                    </p:animEffect>
                                  </p:childTnLst>
                                </p:cTn>
                              </p:par>
                              <p:par>
                                <p:cTn id="14" presetID="3" presetClass="entr" presetSubtype="10" fill="hold" nodeType="withEffect">
                                  <p:stCondLst>
                                    <p:cond delay="0"/>
                                  </p:stCondLst>
                                  <p:childTnLst>
                                    <p:set>
                                      <p:cBhvr>
                                        <p:cTn id="15" dur="1" fill="hold">
                                          <p:stCondLst>
                                            <p:cond delay="0"/>
                                          </p:stCondLst>
                                        </p:cTn>
                                        <p:tgtEl>
                                          <p:spTgt spid="71688"/>
                                        </p:tgtEl>
                                        <p:attrNameLst>
                                          <p:attrName>style.visibility</p:attrName>
                                        </p:attrNameLst>
                                      </p:cBhvr>
                                      <p:to>
                                        <p:strVal val="visible"/>
                                      </p:to>
                                    </p:set>
                                    <p:animEffect transition="in" filter="blinds(horizontal)">
                                      <p:cBhvr>
                                        <p:cTn id="16" dur="500"/>
                                        <p:tgtEl>
                                          <p:spTgt spid="7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773832"/>
            <a:ext cx="7772400" cy="1143000"/>
          </a:xfrm>
        </p:spPr>
        <p:txBody>
          <a:bodyPr/>
          <a:lstStyle/>
          <a:p>
            <a:pPr marL="269875">
              <a:spcAft>
                <a:spcPts val="1200"/>
              </a:spcAft>
            </a:pPr>
            <a:r>
              <a:rPr lang="de-DE" sz="3200" dirty="0" smtClean="0">
                <a:latin typeface="Verdana" pitchFamily="34" charset="0"/>
              </a:rPr>
              <a:t>Aktuell:</a:t>
            </a:r>
            <a:br>
              <a:rPr lang="de-DE" sz="3200" dirty="0" smtClean="0">
                <a:latin typeface="Verdana" pitchFamily="34" charset="0"/>
              </a:rPr>
            </a:br>
            <a:r>
              <a:rPr lang="de-DE" sz="3200" dirty="0" smtClean="0">
                <a:latin typeface="Verdana" pitchFamily="34" charset="0"/>
              </a:rPr>
              <a:t>Hilfen via </a:t>
            </a:r>
            <a:r>
              <a:rPr lang="de-DE" sz="3200" dirty="0" err="1" smtClean="0">
                <a:latin typeface="Verdana" pitchFamily="34" charset="0"/>
              </a:rPr>
              <a:t>Tablet</a:t>
            </a:r>
            <a:r>
              <a:rPr lang="de-DE" sz="3200" dirty="0" smtClean="0">
                <a:latin typeface="Verdana" pitchFamily="34" charset="0"/>
              </a:rPr>
              <a:t> oder Smartphone</a:t>
            </a:r>
            <a:r>
              <a:rPr lang="de-DE" sz="1800" dirty="0" smtClean="0">
                <a:latin typeface="Verdana" pitchFamily="34" charset="0"/>
              </a:rPr>
              <a:t/>
            </a:r>
            <a:br>
              <a:rPr lang="de-DE" sz="1800" dirty="0" smtClean="0">
                <a:latin typeface="Verdana" pitchFamily="34" charset="0"/>
              </a:rPr>
            </a:br>
            <a:endParaRPr lang="de-DE" sz="1800" dirty="0" smtClean="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0" name="Textfeld 9"/>
          <p:cNvSpPr txBox="1"/>
          <p:nvPr/>
        </p:nvSpPr>
        <p:spPr>
          <a:xfrm>
            <a:off x="4464496" y="2245509"/>
            <a:ext cx="3635896" cy="3631763"/>
          </a:xfrm>
          <a:prstGeom prst="rect">
            <a:avLst/>
          </a:prstGeom>
          <a:noFill/>
        </p:spPr>
        <p:txBody>
          <a:bodyPr wrap="square" rtlCol="0">
            <a:spAutoFit/>
          </a:bodyPr>
          <a:lstStyle/>
          <a:p>
            <a:pPr marL="177800" indent="-177800">
              <a:spcAft>
                <a:spcPts val="600"/>
              </a:spcAft>
              <a:buFontTx/>
              <a:buChar char="-"/>
            </a:pPr>
            <a:r>
              <a:rPr lang="de-DE" sz="2000" dirty="0" smtClean="0">
                <a:latin typeface="Verdana" pitchFamily="34" charset="0"/>
                <a:ea typeface="Verdana" pitchFamily="34" charset="0"/>
                <a:cs typeface="Verdana" pitchFamily="34" charset="0"/>
              </a:rPr>
              <a:t>Aufgabe auf Papier</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Hilfen auf einem Server</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QR-Codes als Zugang</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Entscheidung: mit oder ohne Hilfen (wie bei Papierform)</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sukzessiver Download</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oder Vergleich mit der Musterlösung</a:t>
            </a:r>
          </a:p>
          <a:p>
            <a:pPr marL="177800" indent="-177800">
              <a:spcAft>
                <a:spcPts val="600"/>
              </a:spcAft>
              <a:buFontTx/>
              <a:buChar char="-"/>
            </a:pPr>
            <a:endParaRPr lang="de-DE" sz="2000" dirty="0" smtClean="0">
              <a:latin typeface="Verdana" pitchFamily="34" charset="0"/>
              <a:ea typeface="Verdana" pitchFamily="34" charset="0"/>
              <a:cs typeface="Verdana" pitchFamily="34" charset="0"/>
            </a:endParaRPr>
          </a:p>
        </p:txBody>
      </p:sp>
      <p:pic>
        <p:nvPicPr>
          <p:cNvPr id="15361" name="Picture 1" descr="C:\Users\lutz\Desktop\stäudel.de\images\Pat und Patachon.jpg"/>
          <p:cNvPicPr>
            <a:picLocks noChangeAspect="1" noChangeArrowheads="1"/>
          </p:cNvPicPr>
          <p:nvPr/>
        </p:nvPicPr>
        <p:blipFill>
          <a:blip r:embed="rId3" cstate="print"/>
          <a:srcRect/>
          <a:stretch>
            <a:fillRect/>
          </a:stretch>
        </p:blipFill>
        <p:spPr bwMode="auto">
          <a:xfrm>
            <a:off x="905638" y="1988840"/>
            <a:ext cx="2970748" cy="4176464"/>
          </a:xfrm>
          <a:prstGeom prst="rect">
            <a:avLst/>
          </a:prstGeom>
          <a:noFill/>
        </p:spPr>
      </p:pic>
      <p:sp>
        <p:nvSpPr>
          <p:cNvPr id="8" name="Fußzeilenplatzhalter 3"/>
          <p:cNvSpPr>
            <a:spLocks noGrp="1"/>
          </p:cNvSpPr>
          <p:nvPr>
            <p:ph type="ftr" sz="quarter" idx="11"/>
          </p:nvPr>
        </p:nvSpPr>
        <p:spPr>
          <a:xfrm>
            <a:off x="2267744" y="6248400"/>
            <a:ext cx="4688160"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Leipzig, Workshop "</a:t>
            </a:r>
            <a:r>
              <a:rPr lang="de-DE" dirty="0" err="1" smtClean="0">
                <a:solidFill>
                  <a:schemeClr val="bg1">
                    <a:lumMod val="65000"/>
                  </a:schemeClr>
                </a:solidFill>
                <a:latin typeface="Verdana" pitchFamily="34" charset="0"/>
                <a:ea typeface="Verdana" pitchFamily="34" charset="0"/>
                <a:cs typeface="Verdana" pitchFamily="34" charset="0"/>
              </a:rPr>
              <a:t>AmH</a:t>
            </a:r>
            <a:r>
              <a:rPr lang="de-DE" dirty="0" smtClean="0">
                <a:solidFill>
                  <a:schemeClr val="bg1">
                    <a:lumMod val="65000"/>
                  </a:schemeClr>
                </a:solidFill>
                <a:latin typeface="Verdana" pitchFamily="34" charset="0"/>
                <a:ea typeface="Verdana" pitchFamily="34" charset="0"/>
                <a:cs typeface="Verdana" pitchFamily="34" charset="0"/>
              </a:rPr>
              <a:t>" </a:t>
            </a:r>
            <a:br>
              <a:rPr lang="de-DE" dirty="0" smtClean="0">
                <a:solidFill>
                  <a:schemeClr val="bg1">
                    <a:lumMod val="65000"/>
                  </a:schemeClr>
                </a:solidFill>
                <a:latin typeface="Verdana" pitchFamily="34" charset="0"/>
                <a:ea typeface="Verdana" pitchFamily="34" charset="0"/>
                <a:cs typeface="Verdana" pitchFamily="34" charset="0"/>
              </a:rPr>
            </a:br>
            <a:r>
              <a:rPr lang="de-DE" dirty="0" err="1" smtClean="0">
                <a:solidFill>
                  <a:schemeClr val="bg1">
                    <a:lumMod val="65000"/>
                  </a:schemeClr>
                </a:solidFill>
                <a:latin typeface="Verdana" pitchFamily="34" charset="0"/>
                <a:ea typeface="Verdana" pitchFamily="34" charset="0"/>
                <a:cs typeface="Verdana" pitchFamily="34" charset="0"/>
              </a:rPr>
              <a:t>Löbau</a:t>
            </a:r>
            <a:r>
              <a:rPr lang="de-DE" dirty="0" smtClean="0">
                <a:solidFill>
                  <a:schemeClr val="bg1">
                    <a:lumMod val="65000"/>
                  </a:schemeClr>
                </a:solidFill>
                <a:latin typeface="Verdana" pitchFamily="34" charset="0"/>
                <a:ea typeface="Verdana" pitchFamily="34" charset="0"/>
                <a:cs typeface="Verdana" pitchFamily="34" charset="0"/>
              </a:rPr>
              <a:t> 15.01.2014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blinds(horizontal)">
                                      <p:cBhvr>
                                        <p:cTn id="7" dur="500"/>
                                        <p:tgtEl>
                                          <p:spTgt spid="153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linds(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linds(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linds(horizontal)">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blinds(horizontal)">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blinds(horizontal)">
                                      <p:cBhvr>
                                        <p:cTn id="3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773832"/>
            <a:ext cx="7772400" cy="1143000"/>
          </a:xfrm>
        </p:spPr>
        <p:txBody>
          <a:bodyPr/>
          <a:lstStyle/>
          <a:p>
            <a:pPr marL="269875">
              <a:spcAft>
                <a:spcPts val="1200"/>
              </a:spcAft>
            </a:pPr>
            <a:r>
              <a:rPr lang="de-DE" sz="3200" dirty="0" smtClean="0">
                <a:latin typeface="Verdana" pitchFamily="34" charset="0"/>
              </a:rPr>
              <a:t>Hilfen via </a:t>
            </a:r>
            <a:r>
              <a:rPr lang="de-DE" sz="3200" dirty="0" err="1" smtClean="0">
                <a:latin typeface="Verdana" pitchFamily="34" charset="0"/>
              </a:rPr>
              <a:t>Tablet</a:t>
            </a:r>
            <a:r>
              <a:rPr lang="de-DE" sz="3200" dirty="0" smtClean="0">
                <a:latin typeface="Verdana" pitchFamily="34" charset="0"/>
              </a:rPr>
              <a:t> oder Smartphone</a:t>
            </a:r>
            <a:r>
              <a:rPr lang="de-DE" sz="1800" dirty="0" smtClean="0">
                <a:latin typeface="Verdana" pitchFamily="34" charset="0"/>
              </a:rPr>
              <a:t/>
            </a:r>
            <a:br>
              <a:rPr lang="de-DE" sz="1800" dirty="0" smtClean="0">
                <a:latin typeface="Verdana" pitchFamily="34" charset="0"/>
              </a:rPr>
            </a:br>
            <a:endParaRPr lang="de-DE" sz="1800" dirty="0" smtClean="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1" name="Rechteck 10"/>
          <p:cNvSpPr/>
          <p:nvPr/>
        </p:nvSpPr>
        <p:spPr>
          <a:xfrm>
            <a:off x="683568" y="1772816"/>
            <a:ext cx="4456092" cy="461665"/>
          </a:xfrm>
          <a:prstGeom prst="rect">
            <a:avLst/>
          </a:prstGeom>
        </p:spPr>
        <p:txBody>
          <a:bodyPr wrap="none">
            <a:spAutoFit/>
          </a:bodyPr>
          <a:lstStyle/>
          <a:p>
            <a:r>
              <a:rPr lang="de-DE" dirty="0" smtClean="0">
                <a:latin typeface="Verdana" pitchFamily="34" charset="0"/>
                <a:ea typeface="Verdana" pitchFamily="34" charset="0"/>
                <a:cs typeface="Verdana" pitchFamily="34" charset="0"/>
              </a:rPr>
              <a:t>Das Beispiel „Dipol Wasser“</a:t>
            </a:r>
            <a:endParaRPr lang="de-DE" dirty="0"/>
          </a:p>
        </p:txBody>
      </p:sp>
      <p:pic>
        <p:nvPicPr>
          <p:cNvPr id="12" name="Grafik 11" descr="ablenkung"/>
          <p:cNvPicPr/>
          <p:nvPr/>
        </p:nvPicPr>
        <p:blipFill>
          <a:blip r:embed="rId3" cstate="print"/>
          <a:srcRect/>
          <a:stretch>
            <a:fillRect/>
          </a:stretch>
        </p:blipFill>
        <p:spPr bwMode="auto">
          <a:xfrm>
            <a:off x="5668094" y="1844824"/>
            <a:ext cx="2792338" cy="4032448"/>
          </a:xfrm>
          <a:prstGeom prst="rect">
            <a:avLst/>
          </a:prstGeom>
          <a:noFill/>
          <a:ln w="9525">
            <a:noFill/>
            <a:miter lim="800000"/>
            <a:headEnd/>
            <a:tailEnd/>
          </a:ln>
        </p:spPr>
      </p:pic>
      <p:sp>
        <p:nvSpPr>
          <p:cNvPr id="14" name="Rechteck 13"/>
          <p:cNvSpPr/>
          <p:nvPr/>
        </p:nvSpPr>
        <p:spPr>
          <a:xfrm>
            <a:off x="755576" y="2452826"/>
            <a:ext cx="4176464" cy="1938992"/>
          </a:xfrm>
          <a:prstGeom prst="rect">
            <a:avLst/>
          </a:prstGeom>
        </p:spPr>
        <p:txBody>
          <a:bodyPr wrap="square">
            <a:spAutoFit/>
          </a:bodyPr>
          <a:lstStyle/>
          <a:p>
            <a:r>
              <a:rPr lang="de-DE" sz="2000" b="1" dirty="0" smtClean="0">
                <a:latin typeface="Verdana" pitchFamily="34" charset="0"/>
                <a:ea typeface="Verdana" pitchFamily="34" charset="0"/>
                <a:cs typeface="Verdana" pitchFamily="34" charset="0"/>
              </a:rPr>
              <a:t>Aufgabe:</a:t>
            </a:r>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r>
              <a:rPr lang="de-DE" sz="2000" dirty="0" smtClean="0">
                <a:latin typeface="Verdana"/>
                <a:ea typeface="Calibri"/>
                <a:cs typeface="Times New Roman"/>
              </a:rPr>
              <a:t>Findet unter Nutzung eures Vorwissens heraus, welche Kräfte wirken und wie die Ablenkung schließlich zustande kommt.</a:t>
            </a:r>
            <a:endParaRPr lang="de-DE" sz="2000" dirty="0"/>
          </a:p>
        </p:txBody>
      </p:sp>
      <p:sp>
        <p:nvSpPr>
          <p:cNvPr id="15" name="Rechteck 14"/>
          <p:cNvSpPr/>
          <p:nvPr/>
        </p:nvSpPr>
        <p:spPr>
          <a:xfrm>
            <a:off x="786019" y="4442336"/>
            <a:ext cx="4176464" cy="707886"/>
          </a:xfrm>
          <a:prstGeom prst="rect">
            <a:avLst/>
          </a:prstGeom>
        </p:spPr>
        <p:txBody>
          <a:bodyPr wrap="square">
            <a:spAutoFit/>
          </a:bodyPr>
          <a:lstStyle/>
          <a:p>
            <a:r>
              <a:rPr lang="de-DE" sz="2000" b="1" dirty="0" smtClean="0">
                <a:latin typeface="Verdana" pitchFamily="34" charset="0"/>
                <a:ea typeface="Verdana" pitchFamily="34" charset="0"/>
                <a:cs typeface="Verdana" pitchFamily="34" charset="0"/>
              </a:rPr>
              <a:t>Hilfen:</a:t>
            </a:r>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endParaRPr lang="de-DE" sz="2000" dirty="0"/>
          </a:p>
        </p:txBody>
      </p:sp>
      <p:pic>
        <p:nvPicPr>
          <p:cNvPr id="16" name="Grafik 15" descr="C:\Users\lutz\Desktop\Downloads\qrcode(2).png">
            <a:hlinkClick r:id="rId4"/>
          </p:cNvPr>
          <p:cNvPicPr/>
          <p:nvPr/>
        </p:nvPicPr>
        <p:blipFill>
          <a:blip r:embed="rId5" cstate="print"/>
          <a:srcRect/>
          <a:stretch>
            <a:fillRect/>
          </a:stretch>
        </p:blipFill>
        <p:spPr bwMode="auto">
          <a:xfrm>
            <a:off x="2267744" y="4581128"/>
            <a:ext cx="1512168" cy="1515244"/>
          </a:xfrm>
          <a:prstGeom prst="rect">
            <a:avLst/>
          </a:prstGeom>
          <a:noFill/>
          <a:ln w="9525">
            <a:noFill/>
            <a:miter lim="800000"/>
            <a:headEnd/>
            <a:tailEnd/>
          </a:ln>
        </p:spPr>
      </p:pic>
      <p:sp>
        <p:nvSpPr>
          <p:cNvPr id="10" name="Fußzeilenplatzhalter 3"/>
          <p:cNvSpPr>
            <a:spLocks noGrp="1"/>
          </p:cNvSpPr>
          <p:nvPr>
            <p:ph type="ftr" sz="quarter" idx="11"/>
          </p:nvPr>
        </p:nvSpPr>
        <p:spPr>
          <a:xfrm>
            <a:off x="2267744" y="6248400"/>
            <a:ext cx="4688160"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Leipzig, Workshop "</a:t>
            </a:r>
            <a:r>
              <a:rPr lang="de-DE" dirty="0" err="1" smtClean="0">
                <a:solidFill>
                  <a:schemeClr val="bg1">
                    <a:lumMod val="65000"/>
                  </a:schemeClr>
                </a:solidFill>
                <a:latin typeface="Verdana" pitchFamily="34" charset="0"/>
                <a:ea typeface="Verdana" pitchFamily="34" charset="0"/>
                <a:cs typeface="Verdana" pitchFamily="34" charset="0"/>
              </a:rPr>
              <a:t>AmH</a:t>
            </a:r>
            <a:r>
              <a:rPr lang="de-DE" dirty="0" smtClean="0">
                <a:solidFill>
                  <a:schemeClr val="bg1">
                    <a:lumMod val="65000"/>
                  </a:schemeClr>
                </a:solidFill>
                <a:latin typeface="Verdana" pitchFamily="34" charset="0"/>
                <a:ea typeface="Verdana" pitchFamily="34" charset="0"/>
                <a:cs typeface="Verdana" pitchFamily="34" charset="0"/>
              </a:rPr>
              <a:t>" </a:t>
            </a:r>
            <a:br>
              <a:rPr lang="de-DE" dirty="0" smtClean="0">
                <a:solidFill>
                  <a:schemeClr val="bg1">
                    <a:lumMod val="65000"/>
                  </a:schemeClr>
                </a:solidFill>
                <a:latin typeface="Verdana" pitchFamily="34" charset="0"/>
                <a:ea typeface="Verdana" pitchFamily="34" charset="0"/>
                <a:cs typeface="Verdana" pitchFamily="34" charset="0"/>
              </a:rPr>
            </a:br>
            <a:r>
              <a:rPr lang="de-DE" dirty="0" err="1" smtClean="0">
                <a:solidFill>
                  <a:schemeClr val="bg1">
                    <a:lumMod val="65000"/>
                  </a:schemeClr>
                </a:solidFill>
                <a:latin typeface="Verdana" pitchFamily="34" charset="0"/>
                <a:ea typeface="Verdana" pitchFamily="34" charset="0"/>
                <a:cs typeface="Verdana" pitchFamily="34" charset="0"/>
              </a:rPr>
              <a:t>Löbau</a:t>
            </a:r>
            <a:r>
              <a:rPr lang="de-DE" dirty="0" smtClean="0">
                <a:solidFill>
                  <a:schemeClr val="bg1">
                    <a:lumMod val="65000"/>
                  </a:schemeClr>
                </a:solidFill>
                <a:latin typeface="Verdana" pitchFamily="34" charset="0"/>
                <a:ea typeface="Verdana" pitchFamily="34" charset="0"/>
                <a:cs typeface="Verdana" pitchFamily="34" charset="0"/>
              </a:rPr>
              <a:t> 15.01.2014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pPr marL="269875">
              <a:spcAft>
                <a:spcPts val="1200"/>
              </a:spcAft>
            </a:pPr>
            <a:r>
              <a:rPr lang="de-DE" sz="3200" dirty="0" smtClean="0">
                <a:latin typeface="Verdana" pitchFamily="34" charset="0"/>
              </a:rPr>
              <a:t>Was wir zur Verfügung stellen</a:t>
            </a:r>
            <a:r>
              <a:rPr lang="de-DE" sz="2000" dirty="0" smtClean="0">
                <a:latin typeface="Verdana" pitchFamily="34" charset="0"/>
              </a:rPr>
              <a:t/>
            </a:r>
            <a:br>
              <a:rPr lang="de-DE" sz="2000" dirty="0" smtClean="0">
                <a:latin typeface="Verdana" pitchFamily="34" charset="0"/>
              </a:rPr>
            </a:br>
            <a:r>
              <a:rPr lang="de-DE" sz="2000" dirty="0" smtClean="0">
                <a:latin typeface="Verdana" pitchFamily="34" charset="0"/>
              </a:rPr>
              <a:t/>
            </a:r>
            <a:br>
              <a:rPr lang="de-DE" sz="2000" dirty="0" smtClean="0">
                <a:latin typeface="Verdana" pitchFamily="34" charset="0"/>
              </a:rPr>
            </a:br>
            <a:endParaRPr lang="de-DE" sz="2000" dirty="0" smtClean="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0" name="Textfeld 9"/>
          <p:cNvSpPr txBox="1"/>
          <p:nvPr/>
        </p:nvSpPr>
        <p:spPr>
          <a:xfrm>
            <a:off x="1619672" y="1988840"/>
            <a:ext cx="5544616" cy="4324261"/>
          </a:xfrm>
          <a:prstGeom prst="rect">
            <a:avLst/>
          </a:prstGeom>
          <a:noFill/>
        </p:spPr>
        <p:txBody>
          <a:bodyPr wrap="square" rtlCol="0">
            <a:spAutoFit/>
          </a:bodyPr>
          <a:lstStyle/>
          <a:p>
            <a:pPr marL="177800" indent="-177800">
              <a:spcAft>
                <a:spcPts val="600"/>
              </a:spcAft>
              <a:buFontTx/>
              <a:buChar char="-"/>
            </a:pPr>
            <a:r>
              <a:rPr lang="de-DE" sz="2000" dirty="0" smtClean="0">
                <a:latin typeface="Verdana" pitchFamily="34" charset="0"/>
                <a:ea typeface="Verdana" pitchFamily="34" charset="0"/>
                <a:cs typeface="Verdana" pitchFamily="34" charset="0"/>
              </a:rPr>
              <a:t>ca. 15 „fertige“ Aufgaben aufbereitet für </a:t>
            </a:r>
            <a:r>
              <a:rPr lang="de-DE" sz="2000" dirty="0" err="1" smtClean="0">
                <a:latin typeface="Verdana" pitchFamily="34" charset="0"/>
                <a:ea typeface="Verdana" pitchFamily="34" charset="0"/>
                <a:cs typeface="Verdana" pitchFamily="34" charset="0"/>
              </a:rPr>
              <a:t>Tablet</a:t>
            </a:r>
            <a:endParaRPr lang="de-DE" sz="2000" dirty="0" smtClean="0">
              <a:latin typeface="Verdana" pitchFamily="34" charset="0"/>
              <a:ea typeface="Verdana" pitchFamily="34" charset="0"/>
              <a:cs typeface="Verdana" pitchFamily="34" charset="0"/>
            </a:endParaRPr>
          </a:p>
          <a:p>
            <a:pPr marL="177800" indent="-177800">
              <a:spcAft>
                <a:spcPts val="600"/>
              </a:spcAft>
              <a:buFontTx/>
              <a:buChar char="-"/>
            </a:pPr>
            <a:r>
              <a:rPr lang="de-DE" sz="2000" dirty="0" smtClean="0">
                <a:latin typeface="Verdana" pitchFamily="34" charset="0"/>
                <a:ea typeface="Verdana" pitchFamily="34" charset="0"/>
                <a:cs typeface="Verdana" pitchFamily="34" charset="0"/>
              </a:rPr>
              <a:t>„leere“ </a:t>
            </a:r>
            <a:r>
              <a:rPr lang="de-DE" sz="2000" dirty="0" err="1" smtClean="0">
                <a:latin typeface="Verdana" pitchFamily="34" charset="0"/>
                <a:ea typeface="Verdana" pitchFamily="34" charset="0"/>
                <a:cs typeface="Verdana" pitchFamily="34" charset="0"/>
              </a:rPr>
              <a:t>html</a:t>
            </a:r>
            <a:r>
              <a:rPr lang="de-DE" sz="2000" dirty="0" smtClean="0">
                <a:latin typeface="Verdana" pitchFamily="34" charset="0"/>
                <a:ea typeface="Verdana" pitchFamily="34" charset="0"/>
                <a:cs typeface="Verdana" pitchFamily="34" charset="0"/>
              </a:rPr>
              <a:t>-Dateien zum Eintragen der Hilfen</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Links zu den Tools für die Bearbeitung</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(QR-Producer, QR-Reader, </a:t>
            </a:r>
            <a:r>
              <a:rPr lang="de-DE" sz="2000" dirty="0" err="1" smtClean="0">
                <a:latin typeface="Verdana" pitchFamily="34" charset="0"/>
                <a:ea typeface="Verdana" pitchFamily="34" charset="0"/>
                <a:cs typeface="Verdana" pitchFamily="34" charset="0"/>
              </a:rPr>
              <a:t>html</a:t>
            </a:r>
            <a:r>
              <a:rPr lang="de-DE" sz="2000" dirty="0" smtClean="0">
                <a:latin typeface="Verdana" pitchFamily="34" charset="0"/>
                <a:ea typeface="Verdana" pitchFamily="34" charset="0"/>
                <a:cs typeface="Verdana" pitchFamily="34" charset="0"/>
              </a:rPr>
              <a:t>-Editor)</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eine Schritt-für-Schritt-Anleitung sowie</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ein </a:t>
            </a:r>
            <a:r>
              <a:rPr lang="de-DE" sz="2000" dirty="0" err="1" smtClean="0">
                <a:latin typeface="Verdana" pitchFamily="34" charset="0"/>
                <a:ea typeface="Verdana" pitchFamily="34" charset="0"/>
                <a:cs typeface="Verdana" pitchFamily="34" charset="0"/>
              </a:rPr>
              <a:t>Videotutorial</a:t>
            </a:r>
            <a:endParaRPr lang="de-DE" sz="2000" dirty="0" smtClean="0">
              <a:latin typeface="Verdana" pitchFamily="34" charset="0"/>
              <a:ea typeface="Verdana" pitchFamily="34" charset="0"/>
              <a:cs typeface="Verdana" pitchFamily="34" charset="0"/>
            </a:endParaRPr>
          </a:p>
          <a:p>
            <a:pPr marL="177800" indent="-177800">
              <a:spcAft>
                <a:spcPts val="600"/>
              </a:spcAft>
              <a:buFontTx/>
              <a:buChar char="-"/>
            </a:pPr>
            <a:endParaRPr lang="de-DE" sz="2000" dirty="0" smtClean="0">
              <a:latin typeface="Verdana" pitchFamily="34" charset="0"/>
              <a:ea typeface="Verdana" pitchFamily="34" charset="0"/>
              <a:cs typeface="Verdana" pitchFamily="34" charset="0"/>
            </a:endParaRPr>
          </a:p>
          <a:p>
            <a:pPr marL="177800" indent="-177800">
              <a:spcAft>
                <a:spcPts val="600"/>
              </a:spcAft>
            </a:pPr>
            <a:r>
              <a:rPr lang="de-DE" sz="2000" dirty="0" smtClean="0">
                <a:latin typeface="Verdana" pitchFamily="34" charset="0"/>
                <a:ea typeface="Verdana" pitchFamily="34" charset="0"/>
                <a:cs typeface="Verdana" pitchFamily="34" charset="0"/>
              </a:rPr>
              <a:t>Kontakte: </a:t>
            </a:r>
            <a:r>
              <a:rPr lang="de-DE" sz="2000" dirty="0" smtClean="0">
                <a:solidFill>
                  <a:srgbClr val="C00000"/>
                </a:solidFill>
                <a:latin typeface="Verdana" pitchFamily="34" charset="0"/>
                <a:ea typeface="Verdana" pitchFamily="34" charset="0"/>
                <a:cs typeface="Verdana" pitchFamily="34" charset="0"/>
              </a:rPr>
              <a:t>lutz.staeudel@gmail.com</a:t>
            </a:r>
          </a:p>
          <a:p>
            <a:pPr marL="177800" indent="-177800">
              <a:spcAft>
                <a:spcPts val="600"/>
              </a:spcAft>
            </a:pPr>
            <a:r>
              <a:rPr lang="de-DE" sz="2000" dirty="0" smtClean="0">
                <a:latin typeface="Verdana" pitchFamily="34" charset="0"/>
                <a:ea typeface="Verdana" pitchFamily="34" charset="0"/>
                <a:cs typeface="Verdana" pitchFamily="34" charset="0"/>
              </a:rPr>
              <a:t>			</a:t>
            </a:r>
            <a:r>
              <a:rPr lang="de-DE" sz="2000" dirty="0" smtClean="0">
                <a:solidFill>
                  <a:srgbClr val="C00000"/>
                </a:solidFill>
                <a:latin typeface="Verdana" pitchFamily="34" charset="0"/>
                <a:ea typeface="Verdana" pitchFamily="34" charset="0"/>
                <a:cs typeface="Verdana" pitchFamily="34" charset="0"/>
              </a:rPr>
              <a:t> jens@tiburski.de</a:t>
            </a:r>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endParaRPr lang="de-DE" sz="2000" dirty="0" smtClean="0">
              <a:latin typeface="Verdana" pitchFamily="34" charset="0"/>
              <a:ea typeface="Verdana" pitchFamily="34" charset="0"/>
              <a:cs typeface="Verdana" pitchFamily="34" charset="0"/>
            </a:endParaRPr>
          </a:p>
        </p:txBody>
      </p:sp>
      <p:sp>
        <p:nvSpPr>
          <p:cNvPr id="6" name="Fußzeilenplatzhalter 3"/>
          <p:cNvSpPr>
            <a:spLocks noGrp="1"/>
          </p:cNvSpPr>
          <p:nvPr>
            <p:ph type="ftr" sz="quarter" idx="11"/>
          </p:nvPr>
        </p:nvSpPr>
        <p:spPr>
          <a:xfrm>
            <a:off x="2267744" y="6248400"/>
            <a:ext cx="4688160"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Leipzig, Workshop "</a:t>
            </a:r>
            <a:r>
              <a:rPr lang="de-DE" dirty="0" err="1" smtClean="0">
                <a:solidFill>
                  <a:schemeClr val="bg1">
                    <a:lumMod val="65000"/>
                  </a:schemeClr>
                </a:solidFill>
                <a:latin typeface="Verdana" pitchFamily="34" charset="0"/>
                <a:ea typeface="Verdana" pitchFamily="34" charset="0"/>
                <a:cs typeface="Verdana" pitchFamily="34" charset="0"/>
              </a:rPr>
              <a:t>AmH</a:t>
            </a:r>
            <a:r>
              <a:rPr lang="de-DE" dirty="0" smtClean="0">
                <a:solidFill>
                  <a:schemeClr val="bg1">
                    <a:lumMod val="65000"/>
                  </a:schemeClr>
                </a:solidFill>
                <a:latin typeface="Verdana" pitchFamily="34" charset="0"/>
                <a:ea typeface="Verdana" pitchFamily="34" charset="0"/>
                <a:cs typeface="Verdana" pitchFamily="34" charset="0"/>
              </a:rPr>
              <a:t>" </a:t>
            </a:r>
            <a:br>
              <a:rPr lang="de-DE" dirty="0" smtClean="0">
                <a:solidFill>
                  <a:schemeClr val="bg1">
                    <a:lumMod val="65000"/>
                  </a:schemeClr>
                </a:solidFill>
                <a:latin typeface="Verdana" pitchFamily="34" charset="0"/>
                <a:ea typeface="Verdana" pitchFamily="34" charset="0"/>
                <a:cs typeface="Verdana" pitchFamily="34" charset="0"/>
              </a:rPr>
            </a:br>
            <a:r>
              <a:rPr lang="de-DE" dirty="0" err="1" smtClean="0">
                <a:solidFill>
                  <a:schemeClr val="bg1">
                    <a:lumMod val="65000"/>
                  </a:schemeClr>
                </a:solidFill>
                <a:latin typeface="Verdana" pitchFamily="34" charset="0"/>
                <a:ea typeface="Verdana" pitchFamily="34" charset="0"/>
                <a:cs typeface="Verdana" pitchFamily="34" charset="0"/>
              </a:rPr>
              <a:t>Löbau</a:t>
            </a:r>
            <a:r>
              <a:rPr lang="de-DE" dirty="0" smtClean="0">
                <a:solidFill>
                  <a:schemeClr val="bg1">
                    <a:lumMod val="65000"/>
                  </a:schemeClr>
                </a:solidFill>
                <a:latin typeface="Verdana" pitchFamily="34" charset="0"/>
                <a:ea typeface="Verdana" pitchFamily="34" charset="0"/>
                <a:cs typeface="Verdana" pitchFamily="34" charset="0"/>
              </a:rPr>
              <a:t> 15.01.2014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linds(horizontal)">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1268760"/>
            <a:ext cx="7772400" cy="4536504"/>
          </a:xfrm>
        </p:spPr>
        <p:txBody>
          <a:bodyPr/>
          <a:lstStyle/>
          <a:p>
            <a:r>
              <a:rPr lang="de-DE" sz="2400" dirty="0" smtClean="0">
                <a:latin typeface="Verdana" pitchFamily="34" charset="0"/>
              </a:rPr>
              <a:t>Um Ihre Arbeit allen anderen zur Verfügung </a:t>
            </a:r>
            <a:br>
              <a:rPr lang="de-DE" sz="2400" dirty="0" smtClean="0">
                <a:latin typeface="Verdana" pitchFamily="34" charset="0"/>
              </a:rPr>
            </a:br>
            <a:r>
              <a:rPr lang="de-DE" sz="2400" dirty="0" smtClean="0">
                <a:latin typeface="Verdana" pitchFamily="34" charset="0"/>
              </a:rPr>
              <a:t/>
            </a:r>
            <a:br>
              <a:rPr lang="de-DE" sz="2400" dirty="0" smtClean="0">
                <a:latin typeface="Verdana" pitchFamily="34" charset="0"/>
              </a:rPr>
            </a:br>
            <a:r>
              <a:rPr lang="de-DE" sz="2400" dirty="0" smtClean="0">
                <a:latin typeface="Verdana" pitchFamily="34" charset="0"/>
              </a:rPr>
              <a:t>zu stellen senden Sie sie bitte an meine </a:t>
            </a:r>
            <a:br>
              <a:rPr lang="de-DE" sz="2400" dirty="0" smtClean="0">
                <a:latin typeface="Verdana" pitchFamily="34" charset="0"/>
              </a:rPr>
            </a:br>
            <a:r>
              <a:rPr lang="de-DE" sz="2400" dirty="0" smtClean="0">
                <a:latin typeface="Verdana" pitchFamily="34" charset="0"/>
              </a:rPr>
              <a:t/>
            </a:r>
            <a:br>
              <a:rPr lang="de-DE" sz="2400" dirty="0" smtClean="0">
                <a:latin typeface="Verdana" pitchFamily="34" charset="0"/>
              </a:rPr>
            </a:br>
            <a:r>
              <a:rPr lang="de-DE" sz="2400" dirty="0" smtClean="0">
                <a:latin typeface="Verdana" pitchFamily="34" charset="0"/>
              </a:rPr>
              <a:t>Mailadresse:</a:t>
            </a:r>
            <a:br>
              <a:rPr lang="de-DE" sz="2400" dirty="0" smtClean="0">
                <a:latin typeface="Verdana" pitchFamily="34" charset="0"/>
              </a:rPr>
            </a:br>
            <a:r>
              <a:rPr lang="de-DE" sz="2400" dirty="0" smtClean="0">
                <a:latin typeface="Verdana" pitchFamily="34" charset="0"/>
              </a:rPr>
              <a:t/>
            </a:r>
            <a:br>
              <a:rPr lang="de-DE" sz="2400" dirty="0" smtClean="0">
                <a:latin typeface="Verdana" pitchFamily="34" charset="0"/>
              </a:rPr>
            </a:br>
            <a:r>
              <a:rPr lang="de-DE" sz="2400" dirty="0" smtClean="0">
                <a:solidFill>
                  <a:schemeClr val="accent6">
                    <a:lumMod val="75000"/>
                  </a:schemeClr>
                </a:solidFill>
                <a:latin typeface="Verdana" pitchFamily="34" charset="0"/>
              </a:rPr>
              <a:t>lutz.staeudel@gmail.com</a:t>
            </a:r>
            <a:r>
              <a:rPr lang="de-DE" sz="2400" dirty="0" smtClean="0">
                <a:latin typeface="Verdana" pitchFamily="34" charset="0"/>
              </a:rPr>
              <a:t/>
            </a:r>
            <a:br>
              <a:rPr lang="de-DE" sz="2400" dirty="0" smtClean="0">
                <a:latin typeface="Verdana" pitchFamily="34" charset="0"/>
              </a:rPr>
            </a:br>
            <a:r>
              <a:rPr lang="de-DE" sz="2400" dirty="0" smtClean="0">
                <a:latin typeface="Verdana" pitchFamily="34" charset="0"/>
              </a:rPr>
              <a:t/>
            </a:r>
            <a:br>
              <a:rPr lang="de-DE" sz="2400" dirty="0" smtClean="0">
                <a:latin typeface="Verdana" pitchFamily="34" charset="0"/>
              </a:rPr>
            </a:br>
            <a:r>
              <a:rPr lang="de-DE" sz="2400" dirty="0" smtClean="0">
                <a:latin typeface="Verdana" pitchFamily="34" charset="0"/>
              </a:rPr>
              <a:t/>
            </a:r>
            <a:br>
              <a:rPr lang="de-DE" sz="2400" dirty="0" smtClean="0">
                <a:latin typeface="Verdana" pitchFamily="34" charset="0"/>
              </a:rPr>
            </a:br>
            <a:endParaRPr lang="de-DE" sz="2400" dirty="0" smtClean="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etrischale_1.avi">
            <a:hlinkClick r:id="" action="ppaction://media"/>
          </p:cNvPr>
          <p:cNvPicPr>
            <a:picLocks noRot="1" noChangeAspect="1"/>
          </p:cNvPicPr>
          <p:nvPr>
            <a:videoFile r:link="rId1"/>
          </p:nvPr>
        </p:nvPicPr>
        <p:blipFill>
          <a:blip r:embed="rId3" cstate="print"/>
          <a:stretch>
            <a:fillRect/>
          </a:stretch>
        </p:blipFill>
        <p:spPr bwMode="auto">
          <a:xfrm>
            <a:off x="1903107" y="1916832"/>
            <a:ext cx="5261181" cy="3945886"/>
          </a:xfrm>
          <a:prstGeom prst="rect">
            <a:avLst/>
          </a:prstGeom>
          <a:noFill/>
          <a:ln w="9525">
            <a:noFill/>
            <a:miter lim="800000"/>
            <a:headEnd/>
            <a:tailEnd/>
          </a:ln>
        </p:spPr>
      </p:pic>
      <p:sp>
        <p:nvSpPr>
          <p:cNvPr id="15362" name="Titel 2"/>
          <p:cNvSpPr>
            <a:spLocks noGrp="1"/>
          </p:cNvSpPr>
          <p:nvPr>
            <p:ph type="title"/>
          </p:nvPr>
        </p:nvSpPr>
        <p:spPr/>
        <p:txBody>
          <a:bodyPr/>
          <a:lstStyle/>
          <a:p>
            <a:r>
              <a:rPr lang="de-DE" sz="3600" dirty="0" smtClean="0">
                <a:latin typeface="Verdana" pitchFamily="34" charset="0"/>
              </a:rPr>
              <a:t>Reaktion in der Petrischale</a:t>
            </a:r>
            <a:endParaRPr lang="de-DE" dirty="0" smtClean="0">
              <a:latin typeface="Verdana" pitchFamily="34" charset="0"/>
            </a:endParaRPr>
          </a:p>
        </p:txBody>
      </p:sp>
      <p:sp>
        <p:nvSpPr>
          <p:cNvPr id="9"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4"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Textfeld 5"/>
          <p:cNvSpPr txBox="1"/>
          <p:nvPr/>
        </p:nvSpPr>
        <p:spPr>
          <a:xfrm>
            <a:off x="827584" y="1988840"/>
            <a:ext cx="7452320" cy="3869260"/>
          </a:xfrm>
          <a:prstGeom prst="rect">
            <a:avLst/>
          </a:prstGeom>
          <a:solidFill>
            <a:srgbClr val="FFC000"/>
          </a:solidFill>
          <a:effectLst>
            <a:outerShdw blurRad="406400" dist="38100" dir="2700000" sx="103000" sy="103000" algn="tl" rotWithShape="0">
              <a:prstClr val="black">
                <a:alpha val="40000"/>
              </a:prstClr>
            </a:outerShdw>
          </a:effectLst>
        </p:spPr>
        <p:txBody>
          <a:bodyPr wrap="square" lIns="288000" tIns="252000" rIns="288000" bIns="288000" rtlCol="0">
            <a:spAutoFit/>
          </a:bodyPr>
          <a:lstStyle/>
          <a:p>
            <a:r>
              <a:rPr lang="de-DE" dirty="0" smtClean="0">
                <a:latin typeface="Verdana" pitchFamily="34" charset="0"/>
                <a:ea typeface="Verdana" pitchFamily="34" charset="0"/>
                <a:cs typeface="Verdana" pitchFamily="34" charset="0"/>
              </a:rPr>
              <a:t>In eine Petrischale mit Wasser werden an den gegenüberliegenden Seiten je etwas festes Kochsalz und etwas festes Silbernitrat gegeben.</a:t>
            </a:r>
          </a:p>
          <a:p>
            <a:r>
              <a:rPr lang="de-DE" dirty="0" smtClean="0">
                <a:latin typeface="Verdana" pitchFamily="34" charset="0"/>
                <a:ea typeface="Verdana" pitchFamily="34" charset="0"/>
                <a:cs typeface="Verdana" pitchFamily="34" charset="0"/>
              </a:rPr>
              <a:t>Wo wird eurer Meinung nach zuerst eine Reaktion stattfinden?</a:t>
            </a:r>
          </a:p>
          <a:p>
            <a:r>
              <a:rPr lang="de-DE" dirty="0" smtClean="0">
                <a:latin typeface="Verdana" pitchFamily="34" charset="0"/>
                <a:ea typeface="Verdana" pitchFamily="34" charset="0"/>
                <a:cs typeface="Verdana" pitchFamily="34" charset="0"/>
              </a:rPr>
              <a:t>Was wird weiter zu beobachten sein?</a:t>
            </a:r>
          </a:p>
          <a:p>
            <a:r>
              <a:rPr lang="de-DE" dirty="0" smtClean="0">
                <a:latin typeface="Verdana" pitchFamily="34" charset="0"/>
                <a:ea typeface="Verdana" pitchFamily="34" charset="0"/>
                <a:cs typeface="Verdana" pitchFamily="34" charset="0"/>
              </a:rPr>
              <a:t>Macht zur Darstellung eurer Überlegungen eine (oder mehrere) Skizzen!</a:t>
            </a:r>
            <a:endParaRPr lang="de-DE" dirty="0">
              <a:latin typeface="Verdana" pitchFamily="34" charset="0"/>
              <a:ea typeface="Verdana" pitchFamily="34" charset="0"/>
              <a:cs typeface="Verdan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Dr. L. Stäudel, Leipzig, Workshop "AmH" Löbau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Inhaltsplatzhalter 5"/>
          <p:cNvSpPr>
            <a:spLocks noGrp="1"/>
          </p:cNvSpPr>
          <p:nvPr>
            <p:ph idx="1"/>
          </p:nvPr>
        </p:nvSpPr>
        <p:spPr>
          <a:xfrm>
            <a:off x="688032" y="1196752"/>
            <a:ext cx="7772400" cy="4752528"/>
          </a:xfrm>
        </p:spPr>
        <p:txBody>
          <a:bodyPr/>
          <a:lstStyle/>
          <a:p>
            <a:pPr marL="0" indent="0" algn="ctr">
              <a:buNone/>
            </a:pPr>
            <a:endParaRPr lang="de-DE" sz="3600" dirty="0" smtClean="0">
              <a:solidFill>
                <a:schemeClr val="tx2"/>
              </a:solidFill>
              <a:latin typeface="Verdana" pitchFamily="34" charset="0"/>
              <a:ea typeface="+mj-ea"/>
              <a:cs typeface="+mj-cs"/>
            </a:endParaRPr>
          </a:p>
          <a:p>
            <a:pPr marL="0" indent="0" algn="ctr">
              <a:buNone/>
            </a:pPr>
            <a:r>
              <a:rPr lang="de-DE" sz="3600" dirty="0" smtClean="0">
                <a:solidFill>
                  <a:schemeClr val="tx2"/>
                </a:solidFill>
                <a:latin typeface="Verdana" pitchFamily="34" charset="0"/>
                <a:ea typeface="+mj-ea"/>
                <a:cs typeface="+mj-cs"/>
              </a:rPr>
              <a:t>Lösen Sie die Aufgabe bitte zunächst ohne Hilfen, arbeiten Sie dabei bitte zu zweit!</a:t>
            </a:r>
            <a:br>
              <a:rPr lang="de-DE" sz="3600" dirty="0" smtClean="0">
                <a:solidFill>
                  <a:schemeClr val="tx2"/>
                </a:solidFill>
                <a:latin typeface="Verdana" pitchFamily="34" charset="0"/>
                <a:ea typeface="+mj-ea"/>
                <a:cs typeface="+mj-cs"/>
              </a:rPr>
            </a:br>
            <a:endParaRPr lang="de-DE" sz="3600" dirty="0" smtClean="0">
              <a:solidFill>
                <a:schemeClr val="tx2"/>
              </a:solidFill>
              <a:latin typeface="Verdana" pitchFamily="34" charset="0"/>
              <a:ea typeface="+mj-ea"/>
              <a:cs typeface="+mj-cs"/>
            </a:endParaRPr>
          </a:p>
          <a:p>
            <a:pPr marL="0" indent="0" algn="ctr">
              <a:buNone/>
            </a:pPr>
            <a:r>
              <a:rPr lang="de-DE" sz="3600" dirty="0" smtClean="0">
                <a:solidFill>
                  <a:schemeClr val="tx2"/>
                </a:solidFill>
                <a:latin typeface="Verdana" pitchFamily="34" charset="0"/>
              </a:rPr>
              <a:t>Schauen Sie sich jetzt bitte</a:t>
            </a:r>
            <a:br>
              <a:rPr lang="de-DE" sz="3600" dirty="0" smtClean="0">
                <a:solidFill>
                  <a:schemeClr val="tx2"/>
                </a:solidFill>
                <a:latin typeface="Verdana" pitchFamily="34" charset="0"/>
              </a:rPr>
            </a:br>
            <a:r>
              <a:rPr lang="de-DE" sz="3600" dirty="0" smtClean="0">
                <a:solidFill>
                  <a:schemeClr val="tx2"/>
                </a:solidFill>
                <a:latin typeface="Verdana" pitchFamily="34" charset="0"/>
              </a:rPr>
              <a:t>mit mir die Hilfen an!</a:t>
            </a:r>
          </a:p>
          <a:p>
            <a:pPr marL="0" indent="0" algn="ctr">
              <a:buNone/>
            </a:pPr>
            <a:endParaRPr lang="de-DE" sz="3600" dirty="0" smtClean="0">
              <a:solidFill>
                <a:schemeClr val="tx2"/>
              </a:solidFill>
              <a:latin typeface="Verdana" pitchFamily="34" charset="0"/>
              <a:ea typeface="+mj-ea"/>
              <a:cs typeface="+mj-cs"/>
            </a:endParaRPr>
          </a:p>
        </p:txBody>
      </p:sp>
      <p:sp>
        <p:nvSpPr>
          <p:cNvPr id="5" name="Rechteck 4"/>
          <p:cNvSpPr/>
          <p:nvPr/>
        </p:nvSpPr>
        <p:spPr>
          <a:xfrm>
            <a:off x="827584" y="4077072"/>
            <a:ext cx="7848872"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graphicFrame>
        <p:nvGraphicFramePr>
          <p:cNvPr id="8" name="Tabelle 7"/>
          <p:cNvGraphicFramePr>
            <a:graphicFrameLocks noGrp="1"/>
          </p:cNvGraphicFramePr>
          <p:nvPr/>
        </p:nvGraphicFramePr>
        <p:xfrm>
          <a:off x="1187624" y="487891"/>
          <a:ext cx="7272808" cy="5888736"/>
        </p:xfrm>
        <a:graphic>
          <a:graphicData uri="http://schemas.openxmlformats.org/drawingml/2006/table">
            <a:tbl>
              <a:tblPr/>
              <a:tblGrid>
                <a:gridCol w="2686586"/>
                <a:gridCol w="4586222"/>
              </a:tblGrid>
              <a:tr h="862061">
                <a:tc>
                  <a:txBody>
                    <a:bodyPr/>
                    <a:lstStyle/>
                    <a:p>
                      <a:pPr>
                        <a:lnSpc>
                          <a:spcPct val="115000"/>
                        </a:lnSpc>
                        <a:spcAft>
                          <a:spcPts val="0"/>
                        </a:spcAft>
                      </a:pPr>
                      <a:r>
                        <a:rPr lang="de-DE" sz="1200" dirty="0">
                          <a:latin typeface="Calibri"/>
                          <a:ea typeface="Calibri"/>
                          <a:cs typeface="Times New Roman"/>
                        </a:rPr>
                        <a:t>Hilfe 1</a:t>
                      </a:r>
                    </a:p>
                    <a:p>
                      <a:pPr>
                        <a:lnSpc>
                          <a:spcPct val="115000"/>
                        </a:lnSpc>
                        <a:spcAft>
                          <a:spcPts val="0"/>
                        </a:spcAft>
                      </a:pPr>
                      <a:r>
                        <a:rPr lang="de-DE" sz="1200" dirty="0">
                          <a:latin typeface="Calibri"/>
                          <a:ea typeface="Calibri"/>
                          <a:cs typeface="Times New Roman"/>
                        </a:rPr>
                        <a:t>Erklärt euch gegenseitig die Aufgabe noch einmal in euren eigenen Worten. </a:t>
                      </a:r>
                    </a:p>
                    <a:p>
                      <a:pPr>
                        <a:lnSpc>
                          <a:spcPct val="115000"/>
                        </a:lnSpc>
                        <a:spcAft>
                          <a:spcPts val="0"/>
                        </a:spcAft>
                      </a:pPr>
                      <a:r>
                        <a:rPr lang="de-DE" sz="1200" dirty="0">
                          <a:latin typeface="Calibri"/>
                          <a:ea typeface="Calibri"/>
                          <a:cs typeface="Times New Roman"/>
                        </a:rPr>
                        <a:t>Klärt dabei, wie ihr die Aufgabe </a:t>
                      </a:r>
                      <a:r>
                        <a:rPr lang="de-DE" sz="1200" dirty="0" err="1" smtClean="0">
                          <a:latin typeface="Calibri"/>
                          <a:ea typeface="Calibri"/>
                          <a:cs typeface="Times New Roman"/>
                        </a:rPr>
                        <a:t>verstan</a:t>
                      </a:r>
                      <a:r>
                        <a:rPr lang="de-DE" sz="1200" dirty="0" smtClean="0">
                          <a:latin typeface="Calibri"/>
                          <a:ea typeface="Calibri"/>
                          <a:cs typeface="Times New Roman"/>
                        </a:rPr>
                        <a:t>-den </a:t>
                      </a:r>
                      <a:r>
                        <a:rPr lang="de-DE" sz="1200" dirty="0">
                          <a:latin typeface="Calibri"/>
                          <a:ea typeface="Calibri"/>
                          <a:cs typeface="Times New Roman"/>
                        </a:rPr>
                        <a:t>habt und was euch noch unklar ist.</a:t>
                      </a: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dirty="0">
                          <a:latin typeface="Calibri"/>
                          <a:ea typeface="Calibri"/>
                          <a:cs typeface="Times New Roman"/>
                        </a:rPr>
                        <a:t>Antwort 1</a:t>
                      </a:r>
                    </a:p>
                    <a:p>
                      <a:pPr>
                        <a:lnSpc>
                          <a:spcPct val="115000"/>
                        </a:lnSpc>
                        <a:spcAft>
                          <a:spcPts val="0"/>
                        </a:spcAft>
                      </a:pPr>
                      <a:r>
                        <a:rPr lang="de-DE" sz="1200" dirty="0">
                          <a:latin typeface="Calibri"/>
                          <a:ea typeface="Calibri"/>
                          <a:cs typeface="Times New Roman"/>
                        </a:rPr>
                        <a:t>Wir sollen Vermutungen darüber anstellen, was mit den festen Salzen nach dem Auflösen passiert und wo eine Reaktion stattfindet.</a:t>
                      </a:r>
                    </a:p>
                    <a:p>
                      <a:pPr>
                        <a:lnSpc>
                          <a:spcPct val="115000"/>
                        </a:lnSpc>
                        <a:spcAft>
                          <a:spcPts val="0"/>
                        </a:spcAft>
                      </a:pPr>
                      <a:r>
                        <a:rPr lang="de-DE" sz="1200" dirty="0">
                          <a:latin typeface="Calibri"/>
                          <a:ea typeface="Calibri"/>
                          <a:cs typeface="Times New Roman"/>
                        </a:rPr>
                        <a:t>Unsere Überlegungen sollen wir in einer Skizze festhalten.</a:t>
                      </a: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606">
                <a:tc>
                  <a:txBody>
                    <a:bodyPr/>
                    <a:lstStyle/>
                    <a:p>
                      <a:pPr>
                        <a:lnSpc>
                          <a:spcPct val="115000"/>
                        </a:lnSpc>
                        <a:spcAft>
                          <a:spcPts val="0"/>
                        </a:spcAft>
                      </a:pPr>
                      <a:r>
                        <a:rPr lang="de-DE" sz="1200" dirty="0">
                          <a:latin typeface="Calibri"/>
                          <a:ea typeface="Calibri"/>
                          <a:cs typeface="Times New Roman"/>
                        </a:rPr>
                        <a:t>Hilfe 2</a:t>
                      </a:r>
                    </a:p>
                    <a:p>
                      <a:pPr>
                        <a:lnSpc>
                          <a:spcPct val="115000"/>
                        </a:lnSpc>
                        <a:spcAft>
                          <a:spcPts val="0"/>
                        </a:spcAft>
                      </a:pPr>
                      <a:r>
                        <a:rPr lang="de-DE" sz="1200" dirty="0">
                          <a:latin typeface="Calibri"/>
                          <a:ea typeface="Calibri"/>
                          <a:cs typeface="Times New Roman"/>
                        </a:rPr>
                        <a:t>Erinnert euch: Was passiert wenn ein löslicher Feststoff in Wasser gelangt? </a:t>
                      </a:r>
                      <a:endParaRPr lang="de-DE" sz="1200" dirty="0" smtClean="0">
                        <a:latin typeface="Calibri"/>
                        <a:ea typeface="Calibri"/>
                        <a:cs typeface="Times New Roman"/>
                      </a:endParaRPr>
                    </a:p>
                    <a:p>
                      <a:pPr>
                        <a:lnSpc>
                          <a:spcPct val="115000"/>
                        </a:lnSpc>
                        <a:spcAft>
                          <a:spcPts val="0"/>
                        </a:spcAft>
                      </a:pPr>
                      <a:r>
                        <a:rPr lang="de-DE" sz="1200" dirty="0" smtClean="0">
                          <a:latin typeface="Calibri"/>
                          <a:ea typeface="Calibri"/>
                          <a:cs typeface="Times New Roman"/>
                        </a:rPr>
                        <a:t/>
                      </a:r>
                      <a:br>
                        <a:rPr lang="de-DE" sz="1200" dirty="0" smtClean="0">
                          <a:latin typeface="Calibri"/>
                          <a:ea typeface="Calibri"/>
                          <a:cs typeface="Times New Roman"/>
                        </a:rPr>
                      </a:br>
                      <a:r>
                        <a:rPr lang="de-DE" sz="1200" dirty="0" smtClean="0">
                          <a:latin typeface="Calibri"/>
                          <a:ea typeface="Calibri"/>
                          <a:cs typeface="Times New Roman"/>
                        </a:rPr>
                        <a:t>Wie </a:t>
                      </a:r>
                      <a:r>
                        <a:rPr lang="de-DE" sz="1200" dirty="0">
                          <a:latin typeface="Calibri"/>
                          <a:ea typeface="Calibri"/>
                          <a:cs typeface="Times New Roman"/>
                        </a:rPr>
                        <a:t>breitet er sich aus?</a:t>
                      </a: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dirty="0">
                          <a:latin typeface="Calibri"/>
                          <a:ea typeface="Calibri"/>
                          <a:cs typeface="Times New Roman"/>
                        </a:rPr>
                        <a:t>Antwort 2</a:t>
                      </a:r>
                    </a:p>
                    <a:p>
                      <a:pPr>
                        <a:lnSpc>
                          <a:spcPct val="115000"/>
                        </a:lnSpc>
                        <a:spcAft>
                          <a:spcPts val="0"/>
                        </a:spcAft>
                      </a:pPr>
                      <a:r>
                        <a:rPr lang="de-DE" sz="1200" dirty="0">
                          <a:latin typeface="Calibri"/>
                          <a:ea typeface="Calibri"/>
                          <a:cs typeface="Times New Roman"/>
                        </a:rPr>
                        <a:t>Die in Wasser gelösten Teilchen eines Stoffes breiten sich nach allen Seiten gleichmäßig aus. Wir haben gesehen, dass sich dabei kreisförmige Zonen bilden.</a:t>
                      </a: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2061">
                <a:tc>
                  <a:txBody>
                    <a:bodyPr/>
                    <a:lstStyle/>
                    <a:p>
                      <a:pPr>
                        <a:lnSpc>
                          <a:spcPct val="115000"/>
                        </a:lnSpc>
                        <a:spcAft>
                          <a:spcPts val="0"/>
                        </a:spcAft>
                      </a:pPr>
                      <a:r>
                        <a:rPr lang="de-DE" sz="1200" dirty="0">
                          <a:latin typeface="Calibri"/>
                          <a:ea typeface="Calibri"/>
                          <a:cs typeface="Times New Roman"/>
                        </a:rPr>
                        <a:t>Hilfe 3</a:t>
                      </a:r>
                    </a:p>
                    <a:p>
                      <a:pPr>
                        <a:lnSpc>
                          <a:spcPct val="115000"/>
                        </a:lnSpc>
                        <a:spcAft>
                          <a:spcPts val="0"/>
                        </a:spcAft>
                      </a:pPr>
                      <a:r>
                        <a:rPr lang="de-DE" sz="1200" dirty="0">
                          <a:latin typeface="Calibri"/>
                          <a:ea typeface="Calibri"/>
                          <a:cs typeface="Times New Roman"/>
                        </a:rPr>
                        <a:t>Wendet eure Überlegung, dass sich ein gelöster Stoff kreisförmig ausbreitet, auf die Stoffe in der Petrischale an.</a:t>
                      </a:r>
                    </a:p>
                    <a:p>
                      <a:pPr>
                        <a:lnSpc>
                          <a:spcPct val="115000"/>
                        </a:lnSpc>
                        <a:spcAft>
                          <a:spcPts val="0"/>
                        </a:spcAft>
                      </a:pPr>
                      <a:r>
                        <a:rPr lang="de-DE" sz="1200" dirty="0">
                          <a:latin typeface="Calibri"/>
                          <a:ea typeface="Calibri"/>
                          <a:cs typeface="Times New Roman"/>
                        </a:rPr>
                        <a:t>Versucht in einer Skizze die zeitliche Veränderung darzustellen.</a:t>
                      </a: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dirty="0">
                          <a:latin typeface="Calibri"/>
                          <a:ea typeface="Calibri"/>
                          <a:cs typeface="Times New Roman"/>
                        </a:rPr>
                        <a:t>Antwort 3</a:t>
                      </a:r>
                    </a:p>
                    <a:p>
                      <a:pPr>
                        <a:lnSpc>
                          <a:spcPct val="115000"/>
                        </a:lnSpc>
                        <a:spcAft>
                          <a:spcPts val="0"/>
                        </a:spcAft>
                      </a:pPr>
                      <a:r>
                        <a:rPr lang="de-DE" sz="1200" dirty="0">
                          <a:latin typeface="Calibri"/>
                          <a:ea typeface="Calibri"/>
                          <a:cs typeface="Times New Roman"/>
                        </a:rPr>
                        <a:t>Eine Skizze könnte z.B. so aussehen:</a:t>
                      </a:r>
                    </a:p>
                    <a:p>
                      <a:pPr>
                        <a:lnSpc>
                          <a:spcPct val="115000"/>
                        </a:lnSpc>
                        <a:spcAft>
                          <a:spcPts val="0"/>
                        </a:spcAft>
                      </a:pPr>
                      <a:endParaRPr lang="de-DE" sz="1200" dirty="0">
                        <a:latin typeface="Calibri"/>
                        <a:ea typeface="Calibri"/>
                        <a:cs typeface="Times New Roman"/>
                      </a:endParaRPr>
                    </a:p>
                    <a:p>
                      <a:pPr>
                        <a:lnSpc>
                          <a:spcPct val="115000"/>
                        </a:lnSpc>
                        <a:spcAft>
                          <a:spcPts val="0"/>
                        </a:spcAft>
                      </a:pPr>
                      <a:r>
                        <a:rPr lang="de-DE" sz="1200" dirty="0">
                          <a:latin typeface="Calibri"/>
                          <a:ea typeface="Calibri"/>
                          <a:cs typeface="Times New Roman"/>
                        </a:rPr>
                        <a:t>Die Zonen mit den gelösten Stoffen berühren sich also wahrscheinlich zuerst in der Mitte der Petrischale.</a:t>
                      </a: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909">
                <a:tc>
                  <a:txBody>
                    <a:bodyPr/>
                    <a:lstStyle/>
                    <a:p>
                      <a:pPr>
                        <a:lnSpc>
                          <a:spcPct val="115000"/>
                        </a:lnSpc>
                        <a:spcAft>
                          <a:spcPts val="0"/>
                        </a:spcAft>
                      </a:pPr>
                      <a:r>
                        <a:rPr lang="de-DE" sz="1200" dirty="0">
                          <a:latin typeface="Calibri"/>
                          <a:ea typeface="Calibri"/>
                          <a:cs typeface="Times New Roman"/>
                        </a:rPr>
                        <a:t>Hilfe 4</a:t>
                      </a:r>
                    </a:p>
                    <a:p>
                      <a:pPr>
                        <a:lnSpc>
                          <a:spcPct val="115000"/>
                        </a:lnSpc>
                        <a:spcAft>
                          <a:spcPts val="0"/>
                        </a:spcAft>
                      </a:pPr>
                      <a:r>
                        <a:rPr lang="de-DE" sz="1200" dirty="0">
                          <a:latin typeface="Calibri"/>
                          <a:ea typeface="Calibri"/>
                          <a:cs typeface="Times New Roman"/>
                        </a:rPr>
                        <a:t>Erinnert euch, was ihr über Silbernitrat und Kochsalz wisst.</a:t>
                      </a: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dirty="0">
                          <a:latin typeface="Calibri"/>
                          <a:ea typeface="Calibri"/>
                          <a:cs typeface="Times New Roman"/>
                        </a:rPr>
                        <a:t>Antwort 4</a:t>
                      </a:r>
                    </a:p>
                    <a:p>
                      <a:pPr>
                        <a:lnSpc>
                          <a:spcPct val="115000"/>
                        </a:lnSpc>
                        <a:spcAft>
                          <a:spcPts val="0"/>
                        </a:spcAft>
                      </a:pPr>
                      <a:r>
                        <a:rPr lang="de-DE" sz="1200" dirty="0">
                          <a:latin typeface="Calibri"/>
                          <a:ea typeface="Calibri"/>
                          <a:cs typeface="Times New Roman"/>
                        </a:rPr>
                        <a:t>Silbernitrat ist ein Nachweisreagenz für Chlorid. Es bildet sich ein weißer, wolkiger Niederschlag</a:t>
                      </a:r>
                      <a:r>
                        <a:rPr lang="de-DE" sz="1200" dirty="0" smtClean="0">
                          <a:latin typeface="Calibri"/>
                          <a:ea typeface="Calibri"/>
                          <a:cs typeface="Times New Roman"/>
                        </a:rPr>
                        <a:t>. </a:t>
                      </a:r>
                      <a:endParaRPr lang="de-DE" sz="1200" dirty="0">
                        <a:latin typeface="Calibri"/>
                        <a:ea typeface="Calibri"/>
                        <a:cs typeface="Times New Roman"/>
                      </a:endParaRPr>
                    </a:p>
                    <a:p>
                      <a:pPr>
                        <a:lnSpc>
                          <a:spcPct val="115000"/>
                        </a:lnSpc>
                        <a:spcAft>
                          <a:spcPts val="0"/>
                        </a:spcAft>
                      </a:pPr>
                      <a:r>
                        <a:rPr lang="de-DE" sz="1200" dirty="0" smtClean="0">
                          <a:latin typeface="Calibri"/>
                          <a:ea typeface="Calibri"/>
                          <a:cs typeface="Times New Roman"/>
                        </a:rPr>
                        <a:t>Wenn </a:t>
                      </a:r>
                      <a:r>
                        <a:rPr lang="de-DE" sz="1200" dirty="0">
                          <a:latin typeface="Calibri"/>
                          <a:ea typeface="Calibri"/>
                          <a:cs typeface="Times New Roman"/>
                        </a:rPr>
                        <a:t>sich gelöstes Silbernitrat und Kochsalz berühren, bildet sich eine Zone mit weißem Niederschlag.</a:t>
                      </a: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8364">
                <a:tc>
                  <a:txBody>
                    <a:bodyPr/>
                    <a:lstStyle/>
                    <a:p>
                      <a:pPr>
                        <a:lnSpc>
                          <a:spcPct val="115000"/>
                        </a:lnSpc>
                        <a:spcAft>
                          <a:spcPts val="0"/>
                        </a:spcAft>
                      </a:pPr>
                      <a:r>
                        <a:rPr lang="de-DE" sz="1200" dirty="0">
                          <a:latin typeface="Calibri"/>
                          <a:ea typeface="Calibri"/>
                          <a:cs typeface="Times New Roman"/>
                        </a:rPr>
                        <a:t>Hilfe 5</a:t>
                      </a:r>
                    </a:p>
                    <a:p>
                      <a:pPr>
                        <a:lnSpc>
                          <a:spcPct val="115000"/>
                        </a:lnSpc>
                        <a:spcAft>
                          <a:spcPts val="0"/>
                        </a:spcAft>
                      </a:pPr>
                      <a:r>
                        <a:rPr lang="de-DE" sz="1200" dirty="0">
                          <a:latin typeface="Calibri"/>
                          <a:ea typeface="Calibri"/>
                          <a:cs typeface="Times New Roman"/>
                        </a:rPr>
                        <a:t>Fasst eure Überlegungen zusammen und stellt den wahrscheinlichen Ablauf der Reaktion zusammenhängend dar!</a:t>
                      </a: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dirty="0">
                          <a:latin typeface="Calibri"/>
                          <a:ea typeface="Calibri"/>
                          <a:cs typeface="Times New Roman"/>
                        </a:rPr>
                        <a:t>Antwort 5:</a:t>
                      </a:r>
                    </a:p>
                    <a:p>
                      <a:pPr>
                        <a:lnSpc>
                          <a:spcPct val="115000"/>
                        </a:lnSpc>
                        <a:spcAft>
                          <a:spcPts val="0"/>
                        </a:spcAft>
                      </a:pPr>
                      <a:r>
                        <a:rPr lang="de-DE" sz="1200" dirty="0">
                          <a:latin typeface="Calibri"/>
                          <a:ea typeface="Calibri"/>
                          <a:cs typeface="Times New Roman"/>
                        </a:rPr>
                        <a:t>Wenn Silbernitrat und Kochsalz an gegenüberliegenden Stellen der Petrischale ins Wasser gegeben werden, lösen sie sich. Die gelösten Stoffe breiten sich kreisförmig aus. Wenn sie sich in der Mitte der Petrischale berühren, findet eine Reaktion statt. Weil Silbernitrat ein Nachweisreagenz für Kochsalz ist, bildet sich ein weißer Niederschlag. Dieser Niederschlag breitet sich wahrscheinlich nach den Seiten aus</a:t>
                      </a:r>
                      <a:r>
                        <a:rPr lang="de-DE" sz="1200" dirty="0" smtClean="0">
                          <a:latin typeface="Calibri"/>
                          <a:ea typeface="Calibri"/>
                          <a:cs typeface="Times New Roman"/>
                        </a:rPr>
                        <a:t>.</a:t>
                      </a:r>
                      <a:endParaRPr lang="de-DE" sz="1200" dirty="0">
                        <a:latin typeface="Calibri"/>
                        <a:ea typeface="Calibri"/>
                        <a:cs typeface="Times New Roman"/>
                      </a:endParaRP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 name="Rechteck 24"/>
          <p:cNvSpPr/>
          <p:nvPr/>
        </p:nvSpPr>
        <p:spPr>
          <a:xfrm>
            <a:off x="971600" y="4941168"/>
            <a:ext cx="7560840"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971600" y="3888432"/>
            <a:ext cx="7848872"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899592" y="2623849"/>
            <a:ext cx="7848872"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4" name="Group 2"/>
          <p:cNvGrpSpPr>
            <a:grpSpLocks/>
          </p:cNvGrpSpPr>
          <p:nvPr/>
        </p:nvGrpSpPr>
        <p:grpSpPr bwMode="auto">
          <a:xfrm rot="5400000">
            <a:off x="1304154" y="3192312"/>
            <a:ext cx="1951037" cy="1992366"/>
            <a:chOff x="1526" y="5503"/>
            <a:chExt cx="3073" cy="3138"/>
          </a:xfrm>
        </p:grpSpPr>
        <p:sp>
          <p:nvSpPr>
            <p:cNvPr id="35" name="Oval 3"/>
            <p:cNvSpPr>
              <a:spLocks noChangeArrowheads="1"/>
            </p:cNvSpPr>
            <p:nvPr/>
          </p:nvSpPr>
          <p:spPr bwMode="auto">
            <a:xfrm>
              <a:off x="1526" y="5503"/>
              <a:ext cx="3073" cy="313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4"/>
            <p:cNvSpPr>
              <a:spLocks/>
            </p:cNvSpPr>
            <p:nvPr/>
          </p:nvSpPr>
          <p:spPr bwMode="auto">
            <a:xfrm>
              <a:off x="2727" y="5503"/>
              <a:ext cx="606" cy="364"/>
            </a:xfrm>
            <a:custGeom>
              <a:avLst/>
              <a:gdLst/>
              <a:ahLst/>
              <a:cxnLst>
                <a:cxn ang="0">
                  <a:pos x="246" y="234"/>
                </a:cxn>
                <a:cxn ang="0">
                  <a:pos x="440" y="148"/>
                </a:cxn>
                <a:cxn ang="0">
                  <a:pos x="483" y="213"/>
                </a:cxn>
                <a:cxn ang="0">
                  <a:pos x="332" y="234"/>
                </a:cxn>
                <a:cxn ang="0">
                  <a:pos x="354" y="170"/>
                </a:cxn>
                <a:cxn ang="0">
                  <a:pos x="547" y="170"/>
                </a:cxn>
                <a:cxn ang="0">
                  <a:pos x="590" y="234"/>
                </a:cxn>
                <a:cxn ang="0">
                  <a:pos x="504" y="342"/>
                </a:cxn>
                <a:cxn ang="0">
                  <a:pos x="311" y="320"/>
                </a:cxn>
                <a:cxn ang="0">
                  <a:pos x="289" y="256"/>
                </a:cxn>
                <a:cxn ang="0">
                  <a:pos x="375" y="213"/>
                </a:cxn>
                <a:cxn ang="0">
                  <a:pos x="397" y="277"/>
                </a:cxn>
                <a:cxn ang="0">
                  <a:pos x="160" y="277"/>
                </a:cxn>
                <a:cxn ang="0">
                  <a:pos x="139" y="213"/>
                </a:cxn>
                <a:cxn ang="0">
                  <a:pos x="375" y="191"/>
                </a:cxn>
                <a:cxn ang="0">
                  <a:pos x="354" y="277"/>
                </a:cxn>
                <a:cxn ang="0">
                  <a:pos x="203" y="299"/>
                </a:cxn>
                <a:cxn ang="0">
                  <a:pos x="182" y="234"/>
                </a:cxn>
                <a:cxn ang="0">
                  <a:pos x="311" y="148"/>
                </a:cxn>
                <a:cxn ang="0">
                  <a:pos x="547" y="170"/>
                </a:cxn>
                <a:cxn ang="0">
                  <a:pos x="504" y="256"/>
                </a:cxn>
                <a:cxn ang="0">
                  <a:pos x="418" y="299"/>
                </a:cxn>
                <a:cxn ang="0">
                  <a:pos x="182" y="277"/>
                </a:cxn>
                <a:cxn ang="0">
                  <a:pos x="139" y="213"/>
                </a:cxn>
                <a:cxn ang="0">
                  <a:pos x="182" y="127"/>
                </a:cxn>
                <a:cxn ang="0">
                  <a:pos x="504" y="148"/>
                </a:cxn>
                <a:cxn ang="0">
                  <a:pos x="461" y="213"/>
                </a:cxn>
                <a:cxn ang="0">
                  <a:pos x="311" y="256"/>
                </a:cxn>
                <a:cxn ang="0">
                  <a:pos x="225" y="234"/>
                </a:cxn>
                <a:cxn ang="0">
                  <a:pos x="332" y="19"/>
                </a:cxn>
                <a:cxn ang="0">
                  <a:pos x="483" y="41"/>
                </a:cxn>
                <a:cxn ang="0">
                  <a:pos x="332" y="256"/>
                </a:cxn>
                <a:cxn ang="0">
                  <a:pos x="139" y="84"/>
                </a:cxn>
                <a:cxn ang="0">
                  <a:pos x="203" y="62"/>
                </a:cxn>
                <a:cxn ang="0">
                  <a:pos x="332" y="148"/>
                </a:cxn>
                <a:cxn ang="0">
                  <a:pos x="268" y="213"/>
                </a:cxn>
                <a:cxn ang="0">
                  <a:pos x="139" y="256"/>
                </a:cxn>
                <a:cxn ang="0">
                  <a:pos x="31" y="234"/>
                </a:cxn>
                <a:cxn ang="0">
                  <a:pos x="53" y="170"/>
                </a:cxn>
                <a:cxn ang="0">
                  <a:pos x="203" y="105"/>
                </a:cxn>
                <a:cxn ang="0">
                  <a:pos x="504" y="127"/>
                </a:cxn>
                <a:cxn ang="0">
                  <a:pos x="375" y="256"/>
                </a:cxn>
                <a:cxn ang="0">
                  <a:pos x="332" y="191"/>
                </a:cxn>
                <a:cxn ang="0">
                  <a:pos x="418" y="62"/>
                </a:cxn>
                <a:cxn ang="0">
                  <a:pos x="504" y="84"/>
                </a:cxn>
                <a:cxn ang="0">
                  <a:pos x="440" y="299"/>
                </a:cxn>
                <a:cxn ang="0">
                  <a:pos x="375" y="277"/>
                </a:cxn>
                <a:cxn ang="0">
                  <a:pos x="311" y="234"/>
                </a:cxn>
                <a:cxn ang="0">
                  <a:pos x="246" y="234"/>
                </a:cxn>
              </a:cxnLst>
              <a:rect l="0" t="0" r="r" b="b"/>
              <a:pathLst>
                <a:path w="606" h="364">
                  <a:moveTo>
                    <a:pt x="246" y="234"/>
                  </a:moveTo>
                  <a:cubicBezTo>
                    <a:pt x="317" y="211"/>
                    <a:pt x="370" y="172"/>
                    <a:pt x="440" y="148"/>
                  </a:cubicBezTo>
                  <a:cubicBezTo>
                    <a:pt x="454" y="170"/>
                    <a:pt x="488" y="188"/>
                    <a:pt x="483" y="213"/>
                  </a:cubicBezTo>
                  <a:cubicBezTo>
                    <a:pt x="467" y="291"/>
                    <a:pt x="359" y="241"/>
                    <a:pt x="332" y="234"/>
                  </a:cubicBezTo>
                  <a:cubicBezTo>
                    <a:pt x="339" y="213"/>
                    <a:pt x="338" y="186"/>
                    <a:pt x="354" y="170"/>
                  </a:cubicBezTo>
                  <a:cubicBezTo>
                    <a:pt x="400" y="124"/>
                    <a:pt x="510" y="164"/>
                    <a:pt x="547" y="170"/>
                  </a:cubicBezTo>
                  <a:cubicBezTo>
                    <a:pt x="561" y="191"/>
                    <a:pt x="586" y="209"/>
                    <a:pt x="590" y="234"/>
                  </a:cubicBezTo>
                  <a:cubicBezTo>
                    <a:pt x="601" y="297"/>
                    <a:pt x="543" y="316"/>
                    <a:pt x="504" y="342"/>
                  </a:cubicBezTo>
                  <a:cubicBezTo>
                    <a:pt x="440" y="335"/>
                    <a:pt x="371" y="344"/>
                    <a:pt x="311" y="320"/>
                  </a:cubicBezTo>
                  <a:cubicBezTo>
                    <a:pt x="290" y="312"/>
                    <a:pt x="277" y="275"/>
                    <a:pt x="289" y="256"/>
                  </a:cubicBezTo>
                  <a:cubicBezTo>
                    <a:pt x="305" y="228"/>
                    <a:pt x="346" y="227"/>
                    <a:pt x="375" y="213"/>
                  </a:cubicBezTo>
                  <a:cubicBezTo>
                    <a:pt x="382" y="234"/>
                    <a:pt x="409" y="258"/>
                    <a:pt x="397" y="277"/>
                  </a:cubicBezTo>
                  <a:cubicBezTo>
                    <a:pt x="345" y="364"/>
                    <a:pt x="224" y="299"/>
                    <a:pt x="160" y="277"/>
                  </a:cubicBezTo>
                  <a:cubicBezTo>
                    <a:pt x="153" y="256"/>
                    <a:pt x="127" y="232"/>
                    <a:pt x="139" y="213"/>
                  </a:cubicBezTo>
                  <a:cubicBezTo>
                    <a:pt x="186" y="136"/>
                    <a:pt x="326" y="184"/>
                    <a:pt x="375" y="191"/>
                  </a:cubicBezTo>
                  <a:cubicBezTo>
                    <a:pt x="368" y="220"/>
                    <a:pt x="373" y="254"/>
                    <a:pt x="354" y="277"/>
                  </a:cubicBezTo>
                  <a:cubicBezTo>
                    <a:pt x="297" y="346"/>
                    <a:pt x="264" y="319"/>
                    <a:pt x="203" y="299"/>
                  </a:cubicBezTo>
                  <a:cubicBezTo>
                    <a:pt x="196" y="277"/>
                    <a:pt x="175" y="256"/>
                    <a:pt x="182" y="234"/>
                  </a:cubicBezTo>
                  <a:cubicBezTo>
                    <a:pt x="202" y="174"/>
                    <a:pt x="263" y="164"/>
                    <a:pt x="311" y="148"/>
                  </a:cubicBezTo>
                  <a:cubicBezTo>
                    <a:pt x="390" y="155"/>
                    <a:pt x="478" y="131"/>
                    <a:pt x="547" y="170"/>
                  </a:cubicBezTo>
                  <a:cubicBezTo>
                    <a:pt x="575" y="186"/>
                    <a:pt x="527" y="233"/>
                    <a:pt x="504" y="256"/>
                  </a:cubicBezTo>
                  <a:cubicBezTo>
                    <a:pt x="481" y="279"/>
                    <a:pt x="447" y="285"/>
                    <a:pt x="418" y="299"/>
                  </a:cubicBezTo>
                  <a:cubicBezTo>
                    <a:pt x="339" y="292"/>
                    <a:pt x="258" y="300"/>
                    <a:pt x="182" y="277"/>
                  </a:cubicBezTo>
                  <a:cubicBezTo>
                    <a:pt x="157" y="269"/>
                    <a:pt x="139" y="239"/>
                    <a:pt x="139" y="213"/>
                  </a:cubicBezTo>
                  <a:cubicBezTo>
                    <a:pt x="139" y="181"/>
                    <a:pt x="168" y="156"/>
                    <a:pt x="182" y="127"/>
                  </a:cubicBezTo>
                  <a:cubicBezTo>
                    <a:pt x="289" y="134"/>
                    <a:pt x="401" y="116"/>
                    <a:pt x="504" y="148"/>
                  </a:cubicBezTo>
                  <a:cubicBezTo>
                    <a:pt x="529" y="156"/>
                    <a:pt x="481" y="197"/>
                    <a:pt x="461" y="213"/>
                  </a:cubicBezTo>
                  <a:cubicBezTo>
                    <a:pt x="449" y="223"/>
                    <a:pt x="313" y="255"/>
                    <a:pt x="311" y="256"/>
                  </a:cubicBezTo>
                  <a:cubicBezTo>
                    <a:pt x="282" y="249"/>
                    <a:pt x="232" y="263"/>
                    <a:pt x="225" y="234"/>
                  </a:cubicBezTo>
                  <a:cubicBezTo>
                    <a:pt x="200" y="133"/>
                    <a:pt x="276" y="76"/>
                    <a:pt x="332" y="19"/>
                  </a:cubicBezTo>
                  <a:cubicBezTo>
                    <a:pt x="382" y="26"/>
                    <a:pt x="452" y="0"/>
                    <a:pt x="483" y="41"/>
                  </a:cubicBezTo>
                  <a:cubicBezTo>
                    <a:pt x="577" y="167"/>
                    <a:pt x="400" y="233"/>
                    <a:pt x="332" y="256"/>
                  </a:cubicBezTo>
                  <a:cubicBezTo>
                    <a:pt x="237" y="244"/>
                    <a:pt x="0" y="252"/>
                    <a:pt x="139" y="84"/>
                  </a:cubicBezTo>
                  <a:cubicBezTo>
                    <a:pt x="153" y="67"/>
                    <a:pt x="182" y="69"/>
                    <a:pt x="203" y="62"/>
                  </a:cubicBezTo>
                  <a:cubicBezTo>
                    <a:pt x="233" y="68"/>
                    <a:pt x="361" y="62"/>
                    <a:pt x="332" y="148"/>
                  </a:cubicBezTo>
                  <a:cubicBezTo>
                    <a:pt x="322" y="177"/>
                    <a:pt x="295" y="198"/>
                    <a:pt x="268" y="213"/>
                  </a:cubicBezTo>
                  <a:cubicBezTo>
                    <a:pt x="228" y="235"/>
                    <a:pt x="139" y="256"/>
                    <a:pt x="139" y="256"/>
                  </a:cubicBezTo>
                  <a:cubicBezTo>
                    <a:pt x="103" y="249"/>
                    <a:pt x="57" y="260"/>
                    <a:pt x="31" y="234"/>
                  </a:cubicBezTo>
                  <a:cubicBezTo>
                    <a:pt x="15" y="218"/>
                    <a:pt x="37" y="186"/>
                    <a:pt x="53" y="170"/>
                  </a:cubicBezTo>
                  <a:cubicBezTo>
                    <a:pt x="79" y="145"/>
                    <a:pt x="165" y="118"/>
                    <a:pt x="203" y="105"/>
                  </a:cubicBezTo>
                  <a:cubicBezTo>
                    <a:pt x="303" y="112"/>
                    <a:pt x="428" y="61"/>
                    <a:pt x="504" y="127"/>
                  </a:cubicBezTo>
                  <a:cubicBezTo>
                    <a:pt x="550" y="167"/>
                    <a:pt x="375" y="256"/>
                    <a:pt x="375" y="256"/>
                  </a:cubicBezTo>
                  <a:cubicBezTo>
                    <a:pt x="361" y="234"/>
                    <a:pt x="336" y="217"/>
                    <a:pt x="332" y="191"/>
                  </a:cubicBezTo>
                  <a:cubicBezTo>
                    <a:pt x="320" y="107"/>
                    <a:pt x="364" y="98"/>
                    <a:pt x="418" y="62"/>
                  </a:cubicBezTo>
                  <a:cubicBezTo>
                    <a:pt x="447" y="69"/>
                    <a:pt x="481" y="65"/>
                    <a:pt x="504" y="84"/>
                  </a:cubicBezTo>
                  <a:cubicBezTo>
                    <a:pt x="606" y="169"/>
                    <a:pt x="510" y="252"/>
                    <a:pt x="440" y="299"/>
                  </a:cubicBezTo>
                  <a:cubicBezTo>
                    <a:pt x="418" y="292"/>
                    <a:pt x="395" y="287"/>
                    <a:pt x="375" y="277"/>
                  </a:cubicBezTo>
                  <a:cubicBezTo>
                    <a:pt x="352" y="265"/>
                    <a:pt x="335" y="242"/>
                    <a:pt x="311" y="234"/>
                  </a:cubicBezTo>
                  <a:cubicBezTo>
                    <a:pt x="290" y="227"/>
                    <a:pt x="268" y="234"/>
                    <a:pt x="246" y="234"/>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5"/>
            <p:cNvSpPr>
              <a:spLocks/>
            </p:cNvSpPr>
            <p:nvPr/>
          </p:nvSpPr>
          <p:spPr bwMode="auto">
            <a:xfrm>
              <a:off x="2727" y="8277"/>
              <a:ext cx="606" cy="364"/>
            </a:xfrm>
            <a:custGeom>
              <a:avLst/>
              <a:gdLst/>
              <a:ahLst/>
              <a:cxnLst>
                <a:cxn ang="0">
                  <a:pos x="246" y="234"/>
                </a:cxn>
                <a:cxn ang="0">
                  <a:pos x="440" y="148"/>
                </a:cxn>
                <a:cxn ang="0">
                  <a:pos x="483" y="213"/>
                </a:cxn>
                <a:cxn ang="0">
                  <a:pos x="332" y="234"/>
                </a:cxn>
                <a:cxn ang="0">
                  <a:pos x="354" y="170"/>
                </a:cxn>
                <a:cxn ang="0">
                  <a:pos x="547" y="170"/>
                </a:cxn>
                <a:cxn ang="0">
                  <a:pos x="590" y="234"/>
                </a:cxn>
                <a:cxn ang="0">
                  <a:pos x="504" y="342"/>
                </a:cxn>
                <a:cxn ang="0">
                  <a:pos x="311" y="320"/>
                </a:cxn>
                <a:cxn ang="0">
                  <a:pos x="289" y="256"/>
                </a:cxn>
                <a:cxn ang="0">
                  <a:pos x="375" y="213"/>
                </a:cxn>
                <a:cxn ang="0">
                  <a:pos x="397" y="277"/>
                </a:cxn>
                <a:cxn ang="0">
                  <a:pos x="160" y="277"/>
                </a:cxn>
                <a:cxn ang="0">
                  <a:pos x="139" y="213"/>
                </a:cxn>
                <a:cxn ang="0">
                  <a:pos x="375" y="191"/>
                </a:cxn>
                <a:cxn ang="0">
                  <a:pos x="354" y="277"/>
                </a:cxn>
                <a:cxn ang="0">
                  <a:pos x="203" y="299"/>
                </a:cxn>
                <a:cxn ang="0">
                  <a:pos x="182" y="234"/>
                </a:cxn>
                <a:cxn ang="0">
                  <a:pos x="311" y="148"/>
                </a:cxn>
                <a:cxn ang="0">
                  <a:pos x="547" y="170"/>
                </a:cxn>
                <a:cxn ang="0">
                  <a:pos x="504" y="256"/>
                </a:cxn>
                <a:cxn ang="0">
                  <a:pos x="418" y="299"/>
                </a:cxn>
                <a:cxn ang="0">
                  <a:pos x="182" y="277"/>
                </a:cxn>
                <a:cxn ang="0">
                  <a:pos x="139" y="213"/>
                </a:cxn>
                <a:cxn ang="0">
                  <a:pos x="182" y="127"/>
                </a:cxn>
                <a:cxn ang="0">
                  <a:pos x="504" y="148"/>
                </a:cxn>
                <a:cxn ang="0">
                  <a:pos x="461" y="213"/>
                </a:cxn>
                <a:cxn ang="0">
                  <a:pos x="311" y="256"/>
                </a:cxn>
                <a:cxn ang="0">
                  <a:pos x="225" y="234"/>
                </a:cxn>
                <a:cxn ang="0">
                  <a:pos x="332" y="19"/>
                </a:cxn>
                <a:cxn ang="0">
                  <a:pos x="483" y="41"/>
                </a:cxn>
                <a:cxn ang="0">
                  <a:pos x="332" y="256"/>
                </a:cxn>
                <a:cxn ang="0">
                  <a:pos x="139" y="84"/>
                </a:cxn>
                <a:cxn ang="0">
                  <a:pos x="203" y="62"/>
                </a:cxn>
                <a:cxn ang="0">
                  <a:pos x="332" y="148"/>
                </a:cxn>
                <a:cxn ang="0">
                  <a:pos x="268" y="213"/>
                </a:cxn>
                <a:cxn ang="0">
                  <a:pos x="139" y="256"/>
                </a:cxn>
                <a:cxn ang="0">
                  <a:pos x="31" y="234"/>
                </a:cxn>
                <a:cxn ang="0">
                  <a:pos x="53" y="170"/>
                </a:cxn>
                <a:cxn ang="0">
                  <a:pos x="203" y="105"/>
                </a:cxn>
                <a:cxn ang="0">
                  <a:pos x="504" y="127"/>
                </a:cxn>
                <a:cxn ang="0">
                  <a:pos x="375" y="256"/>
                </a:cxn>
                <a:cxn ang="0">
                  <a:pos x="332" y="191"/>
                </a:cxn>
                <a:cxn ang="0">
                  <a:pos x="418" y="62"/>
                </a:cxn>
                <a:cxn ang="0">
                  <a:pos x="504" y="84"/>
                </a:cxn>
                <a:cxn ang="0">
                  <a:pos x="440" y="299"/>
                </a:cxn>
                <a:cxn ang="0">
                  <a:pos x="375" y="277"/>
                </a:cxn>
                <a:cxn ang="0">
                  <a:pos x="311" y="234"/>
                </a:cxn>
                <a:cxn ang="0">
                  <a:pos x="246" y="234"/>
                </a:cxn>
              </a:cxnLst>
              <a:rect l="0" t="0" r="r" b="b"/>
              <a:pathLst>
                <a:path w="606" h="364">
                  <a:moveTo>
                    <a:pt x="246" y="234"/>
                  </a:moveTo>
                  <a:cubicBezTo>
                    <a:pt x="317" y="211"/>
                    <a:pt x="370" y="172"/>
                    <a:pt x="440" y="148"/>
                  </a:cubicBezTo>
                  <a:cubicBezTo>
                    <a:pt x="454" y="170"/>
                    <a:pt x="488" y="188"/>
                    <a:pt x="483" y="213"/>
                  </a:cubicBezTo>
                  <a:cubicBezTo>
                    <a:pt x="467" y="291"/>
                    <a:pt x="359" y="241"/>
                    <a:pt x="332" y="234"/>
                  </a:cubicBezTo>
                  <a:cubicBezTo>
                    <a:pt x="339" y="213"/>
                    <a:pt x="338" y="186"/>
                    <a:pt x="354" y="170"/>
                  </a:cubicBezTo>
                  <a:cubicBezTo>
                    <a:pt x="400" y="124"/>
                    <a:pt x="510" y="164"/>
                    <a:pt x="547" y="170"/>
                  </a:cubicBezTo>
                  <a:cubicBezTo>
                    <a:pt x="561" y="191"/>
                    <a:pt x="586" y="209"/>
                    <a:pt x="590" y="234"/>
                  </a:cubicBezTo>
                  <a:cubicBezTo>
                    <a:pt x="601" y="297"/>
                    <a:pt x="543" y="316"/>
                    <a:pt x="504" y="342"/>
                  </a:cubicBezTo>
                  <a:cubicBezTo>
                    <a:pt x="440" y="335"/>
                    <a:pt x="371" y="344"/>
                    <a:pt x="311" y="320"/>
                  </a:cubicBezTo>
                  <a:cubicBezTo>
                    <a:pt x="290" y="312"/>
                    <a:pt x="277" y="275"/>
                    <a:pt x="289" y="256"/>
                  </a:cubicBezTo>
                  <a:cubicBezTo>
                    <a:pt x="305" y="228"/>
                    <a:pt x="346" y="227"/>
                    <a:pt x="375" y="213"/>
                  </a:cubicBezTo>
                  <a:cubicBezTo>
                    <a:pt x="382" y="234"/>
                    <a:pt x="409" y="258"/>
                    <a:pt x="397" y="277"/>
                  </a:cubicBezTo>
                  <a:cubicBezTo>
                    <a:pt x="345" y="364"/>
                    <a:pt x="224" y="299"/>
                    <a:pt x="160" y="277"/>
                  </a:cubicBezTo>
                  <a:cubicBezTo>
                    <a:pt x="153" y="256"/>
                    <a:pt x="127" y="232"/>
                    <a:pt x="139" y="213"/>
                  </a:cubicBezTo>
                  <a:cubicBezTo>
                    <a:pt x="186" y="136"/>
                    <a:pt x="326" y="184"/>
                    <a:pt x="375" y="191"/>
                  </a:cubicBezTo>
                  <a:cubicBezTo>
                    <a:pt x="368" y="220"/>
                    <a:pt x="373" y="254"/>
                    <a:pt x="354" y="277"/>
                  </a:cubicBezTo>
                  <a:cubicBezTo>
                    <a:pt x="297" y="346"/>
                    <a:pt x="264" y="319"/>
                    <a:pt x="203" y="299"/>
                  </a:cubicBezTo>
                  <a:cubicBezTo>
                    <a:pt x="196" y="277"/>
                    <a:pt x="175" y="256"/>
                    <a:pt x="182" y="234"/>
                  </a:cubicBezTo>
                  <a:cubicBezTo>
                    <a:pt x="202" y="174"/>
                    <a:pt x="263" y="164"/>
                    <a:pt x="311" y="148"/>
                  </a:cubicBezTo>
                  <a:cubicBezTo>
                    <a:pt x="390" y="155"/>
                    <a:pt x="478" y="131"/>
                    <a:pt x="547" y="170"/>
                  </a:cubicBezTo>
                  <a:cubicBezTo>
                    <a:pt x="575" y="186"/>
                    <a:pt x="527" y="233"/>
                    <a:pt x="504" y="256"/>
                  </a:cubicBezTo>
                  <a:cubicBezTo>
                    <a:pt x="481" y="279"/>
                    <a:pt x="447" y="285"/>
                    <a:pt x="418" y="299"/>
                  </a:cubicBezTo>
                  <a:cubicBezTo>
                    <a:pt x="339" y="292"/>
                    <a:pt x="258" y="300"/>
                    <a:pt x="182" y="277"/>
                  </a:cubicBezTo>
                  <a:cubicBezTo>
                    <a:pt x="157" y="269"/>
                    <a:pt x="139" y="239"/>
                    <a:pt x="139" y="213"/>
                  </a:cubicBezTo>
                  <a:cubicBezTo>
                    <a:pt x="139" y="181"/>
                    <a:pt x="168" y="156"/>
                    <a:pt x="182" y="127"/>
                  </a:cubicBezTo>
                  <a:cubicBezTo>
                    <a:pt x="289" y="134"/>
                    <a:pt x="401" y="116"/>
                    <a:pt x="504" y="148"/>
                  </a:cubicBezTo>
                  <a:cubicBezTo>
                    <a:pt x="529" y="156"/>
                    <a:pt x="481" y="197"/>
                    <a:pt x="461" y="213"/>
                  </a:cubicBezTo>
                  <a:cubicBezTo>
                    <a:pt x="449" y="223"/>
                    <a:pt x="313" y="255"/>
                    <a:pt x="311" y="256"/>
                  </a:cubicBezTo>
                  <a:cubicBezTo>
                    <a:pt x="282" y="249"/>
                    <a:pt x="232" y="263"/>
                    <a:pt x="225" y="234"/>
                  </a:cubicBezTo>
                  <a:cubicBezTo>
                    <a:pt x="200" y="133"/>
                    <a:pt x="276" y="76"/>
                    <a:pt x="332" y="19"/>
                  </a:cubicBezTo>
                  <a:cubicBezTo>
                    <a:pt x="382" y="26"/>
                    <a:pt x="452" y="0"/>
                    <a:pt x="483" y="41"/>
                  </a:cubicBezTo>
                  <a:cubicBezTo>
                    <a:pt x="577" y="167"/>
                    <a:pt x="400" y="233"/>
                    <a:pt x="332" y="256"/>
                  </a:cubicBezTo>
                  <a:cubicBezTo>
                    <a:pt x="237" y="244"/>
                    <a:pt x="0" y="252"/>
                    <a:pt x="139" y="84"/>
                  </a:cubicBezTo>
                  <a:cubicBezTo>
                    <a:pt x="153" y="67"/>
                    <a:pt x="182" y="69"/>
                    <a:pt x="203" y="62"/>
                  </a:cubicBezTo>
                  <a:cubicBezTo>
                    <a:pt x="233" y="68"/>
                    <a:pt x="361" y="62"/>
                    <a:pt x="332" y="148"/>
                  </a:cubicBezTo>
                  <a:cubicBezTo>
                    <a:pt x="322" y="177"/>
                    <a:pt x="295" y="198"/>
                    <a:pt x="268" y="213"/>
                  </a:cubicBezTo>
                  <a:cubicBezTo>
                    <a:pt x="228" y="235"/>
                    <a:pt x="139" y="256"/>
                    <a:pt x="139" y="256"/>
                  </a:cubicBezTo>
                  <a:cubicBezTo>
                    <a:pt x="103" y="249"/>
                    <a:pt x="57" y="260"/>
                    <a:pt x="31" y="234"/>
                  </a:cubicBezTo>
                  <a:cubicBezTo>
                    <a:pt x="15" y="218"/>
                    <a:pt x="37" y="186"/>
                    <a:pt x="53" y="170"/>
                  </a:cubicBezTo>
                  <a:cubicBezTo>
                    <a:pt x="79" y="145"/>
                    <a:pt x="165" y="118"/>
                    <a:pt x="203" y="105"/>
                  </a:cubicBezTo>
                  <a:cubicBezTo>
                    <a:pt x="303" y="112"/>
                    <a:pt x="428" y="61"/>
                    <a:pt x="504" y="127"/>
                  </a:cubicBezTo>
                  <a:cubicBezTo>
                    <a:pt x="550" y="167"/>
                    <a:pt x="375" y="256"/>
                    <a:pt x="375" y="256"/>
                  </a:cubicBezTo>
                  <a:cubicBezTo>
                    <a:pt x="361" y="234"/>
                    <a:pt x="336" y="217"/>
                    <a:pt x="332" y="191"/>
                  </a:cubicBezTo>
                  <a:cubicBezTo>
                    <a:pt x="320" y="107"/>
                    <a:pt x="364" y="98"/>
                    <a:pt x="418" y="62"/>
                  </a:cubicBezTo>
                  <a:cubicBezTo>
                    <a:pt x="447" y="69"/>
                    <a:pt x="481" y="65"/>
                    <a:pt x="504" y="84"/>
                  </a:cubicBezTo>
                  <a:cubicBezTo>
                    <a:pt x="606" y="169"/>
                    <a:pt x="510" y="252"/>
                    <a:pt x="440" y="299"/>
                  </a:cubicBezTo>
                  <a:cubicBezTo>
                    <a:pt x="418" y="292"/>
                    <a:pt x="395" y="287"/>
                    <a:pt x="375" y="277"/>
                  </a:cubicBezTo>
                  <a:cubicBezTo>
                    <a:pt x="352" y="265"/>
                    <a:pt x="335" y="242"/>
                    <a:pt x="311" y="234"/>
                  </a:cubicBezTo>
                  <a:cubicBezTo>
                    <a:pt x="290" y="227"/>
                    <a:pt x="268" y="234"/>
                    <a:pt x="246" y="234"/>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026" name="Group 2"/>
          <p:cNvGrpSpPr>
            <a:grpSpLocks/>
          </p:cNvGrpSpPr>
          <p:nvPr/>
        </p:nvGrpSpPr>
        <p:grpSpPr bwMode="auto">
          <a:xfrm rot="5400000">
            <a:off x="3715717" y="2989139"/>
            <a:ext cx="1951037" cy="2398712"/>
            <a:chOff x="1526" y="5142"/>
            <a:chExt cx="3073" cy="3778"/>
          </a:xfrm>
        </p:grpSpPr>
        <p:sp>
          <p:nvSpPr>
            <p:cNvPr id="1027" name="Oval 3"/>
            <p:cNvSpPr>
              <a:spLocks noChangeArrowheads="1"/>
            </p:cNvSpPr>
            <p:nvPr/>
          </p:nvSpPr>
          <p:spPr bwMode="auto">
            <a:xfrm>
              <a:off x="1526" y="5503"/>
              <a:ext cx="3073" cy="313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8" name="Freeform 4"/>
            <p:cNvSpPr>
              <a:spLocks/>
            </p:cNvSpPr>
            <p:nvPr/>
          </p:nvSpPr>
          <p:spPr bwMode="auto">
            <a:xfrm>
              <a:off x="2727" y="5503"/>
              <a:ext cx="606" cy="364"/>
            </a:xfrm>
            <a:custGeom>
              <a:avLst/>
              <a:gdLst/>
              <a:ahLst/>
              <a:cxnLst>
                <a:cxn ang="0">
                  <a:pos x="246" y="234"/>
                </a:cxn>
                <a:cxn ang="0">
                  <a:pos x="440" y="148"/>
                </a:cxn>
                <a:cxn ang="0">
                  <a:pos x="483" y="213"/>
                </a:cxn>
                <a:cxn ang="0">
                  <a:pos x="332" y="234"/>
                </a:cxn>
                <a:cxn ang="0">
                  <a:pos x="354" y="170"/>
                </a:cxn>
                <a:cxn ang="0">
                  <a:pos x="547" y="170"/>
                </a:cxn>
                <a:cxn ang="0">
                  <a:pos x="590" y="234"/>
                </a:cxn>
                <a:cxn ang="0">
                  <a:pos x="504" y="342"/>
                </a:cxn>
                <a:cxn ang="0">
                  <a:pos x="311" y="320"/>
                </a:cxn>
                <a:cxn ang="0">
                  <a:pos x="289" y="256"/>
                </a:cxn>
                <a:cxn ang="0">
                  <a:pos x="375" y="213"/>
                </a:cxn>
                <a:cxn ang="0">
                  <a:pos x="397" y="277"/>
                </a:cxn>
                <a:cxn ang="0">
                  <a:pos x="160" y="277"/>
                </a:cxn>
                <a:cxn ang="0">
                  <a:pos x="139" y="213"/>
                </a:cxn>
                <a:cxn ang="0">
                  <a:pos x="375" y="191"/>
                </a:cxn>
                <a:cxn ang="0">
                  <a:pos x="354" y="277"/>
                </a:cxn>
                <a:cxn ang="0">
                  <a:pos x="203" y="299"/>
                </a:cxn>
                <a:cxn ang="0">
                  <a:pos x="182" y="234"/>
                </a:cxn>
                <a:cxn ang="0">
                  <a:pos x="311" y="148"/>
                </a:cxn>
                <a:cxn ang="0">
                  <a:pos x="547" y="170"/>
                </a:cxn>
                <a:cxn ang="0">
                  <a:pos x="504" y="256"/>
                </a:cxn>
                <a:cxn ang="0">
                  <a:pos x="418" y="299"/>
                </a:cxn>
                <a:cxn ang="0">
                  <a:pos x="182" y="277"/>
                </a:cxn>
                <a:cxn ang="0">
                  <a:pos x="139" y="213"/>
                </a:cxn>
                <a:cxn ang="0">
                  <a:pos x="182" y="127"/>
                </a:cxn>
                <a:cxn ang="0">
                  <a:pos x="504" y="148"/>
                </a:cxn>
                <a:cxn ang="0">
                  <a:pos x="461" y="213"/>
                </a:cxn>
                <a:cxn ang="0">
                  <a:pos x="311" y="256"/>
                </a:cxn>
                <a:cxn ang="0">
                  <a:pos x="225" y="234"/>
                </a:cxn>
                <a:cxn ang="0">
                  <a:pos x="332" y="19"/>
                </a:cxn>
                <a:cxn ang="0">
                  <a:pos x="483" y="41"/>
                </a:cxn>
                <a:cxn ang="0">
                  <a:pos x="332" y="256"/>
                </a:cxn>
                <a:cxn ang="0">
                  <a:pos x="139" y="84"/>
                </a:cxn>
                <a:cxn ang="0">
                  <a:pos x="203" y="62"/>
                </a:cxn>
                <a:cxn ang="0">
                  <a:pos x="332" y="148"/>
                </a:cxn>
                <a:cxn ang="0">
                  <a:pos x="268" y="213"/>
                </a:cxn>
                <a:cxn ang="0">
                  <a:pos x="139" y="256"/>
                </a:cxn>
                <a:cxn ang="0">
                  <a:pos x="31" y="234"/>
                </a:cxn>
                <a:cxn ang="0">
                  <a:pos x="53" y="170"/>
                </a:cxn>
                <a:cxn ang="0">
                  <a:pos x="203" y="105"/>
                </a:cxn>
                <a:cxn ang="0">
                  <a:pos x="504" y="127"/>
                </a:cxn>
                <a:cxn ang="0">
                  <a:pos x="375" y="256"/>
                </a:cxn>
                <a:cxn ang="0">
                  <a:pos x="332" y="191"/>
                </a:cxn>
                <a:cxn ang="0">
                  <a:pos x="418" y="62"/>
                </a:cxn>
                <a:cxn ang="0">
                  <a:pos x="504" y="84"/>
                </a:cxn>
                <a:cxn ang="0">
                  <a:pos x="440" y="299"/>
                </a:cxn>
                <a:cxn ang="0">
                  <a:pos x="375" y="277"/>
                </a:cxn>
                <a:cxn ang="0">
                  <a:pos x="311" y="234"/>
                </a:cxn>
                <a:cxn ang="0">
                  <a:pos x="246" y="234"/>
                </a:cxn>
              </a:cxnLst>
              <a:rect l="0" t="0" r="r" b="b"/>
              <a:pathLst>
                <a:path w="606" h="364">
                  <a:moveTo>
                    <a:pt x="246" y="234"/>
                  </a:moveTo>
                  <a:cubicBezTo>
                    <a:pt x="317" y="211"/>
                    <a:pt x="370" y="172"/>
                    <a:pt x="440" y="148"/>
                  </a:cubicBezTo>
                  <a:cubicBezTo>
                    <a:pt x="454" y="170"/>
                    <a:pt x="488" y="188"/>
                    <a:pt x="483" y="213"/>
                  </a:cubicBezTo>
                  <a:cubicBezTo>
                    <a:pt x="467" y="291"/>
                    <a:pt x="359" y="241"/>
                    <a:pt x="332" y="234"/>
                  </a:cubicBezTo>
                  <a:cubicBezTo>
                    <a:pt x="339" y="213"/>
                    <a:pt x="338" y="186"/>
                    <a:pt x="354" y="170"/>
                  </a:cubicBezTo>
                  <a:cubicBezTo>
                    <a:pt x="400" y="124"/>
                    <a:pt x="510" y="164"/>
                    <a:pt x="547" y="170"/>
                  </a:cubicBezTo>
                  <a:cubicBezTo>
                    <a:pt x="561" y="191"/>
                    <a:pt x="586" y="209"/>
                    <a:pt x="590" y="234"/>
                  </a:cubicBezTo>
                  <a:cubicBezTo>
                    <a:pt x="601" y="297"/>
                    <a:pt x="543" y="316"/>
                    <a:pt x="504" y="342"/>
                  </a:cubicBezTo>
                  <a:cubicBezTo>
                    <a:pt x="440" y="335"/>
                    <a:pt x="371" y="344"/>
                    <a:pt x="311" y="320"/>
                  </a:cubicBezTo>
                  <a:cubicBezTo>
                    <a:pt x="290" y="312"/>
                    <a:pt x="277" y="275"/>
                    <a:pt x="289" y="256"/>
                  </a:cubicBezTo>
                  <a:cubicBezTo>
                    <a:pt x="305" y="228"/>
                    <a:pt x="346" y="227"/>
                    <a:pt x="375" y="213"/>
                  </a:cubicBezTo>
                  <a:cubicBezTo>
                    <a:pt x="382" y="234"/>
                    <a:pt x="409" y="258"/>
                    <a:pt x="397" y="277"/>
                  </a:cubicBezTo>
                  <a:cubicBezTo>
                    <a:pt x="345" y="364"/>
                    <a:pt x="224" y="299"/>
                    <a:pt x="160" y="277"/>
                  </a:cubicBezTo>
                  <a:cubicBezTo>
                    <a:pt x="153" y="256"/>
                    <a:pt x="127" y="232"/>
                    <a:pt x="139" y="213"/>
                  </a:cubicBezTo>
                  <a:cubicBezTo>
                    <a:pt x="186" y="136"/>
                    <a:pt x="326" y="184"/>
                    <a:pt x="375" y="191"/>
                  </a:cubicBezTo>
                  <a:cubicBezTo>
                    <a:pt x="368" y="220"/>
                    <a:pt x="373" y="254"/>
                    <a:pt x="354" y="277"/>
                  </a:cubicBezTo>
                  <a:cubicBezTo>
                    <a:pt x="297" y="346"/>
                    <a:pt x="264" y="319"/>
                    <a:pt x="203" y="299"/>
                  </a:cubicBezTo>
                  <a:cubicBezTo>
                    <a:pt x="196" y="277"/>
                    <a:pt x="175" y="256"/>
                    <a:pt x="182" y="234"/>
                  </a:cubicBezTo>
                  <a:cubicBezTo>
                    <a:pt x="202" y="174"/>
                    <a:pt x="263" y="164"/>
                    <a:pt x="311" y="148"/>
                  </a:cubicBezTo>
                  <a:cubicBezTo>
                    <a:pt x="390" y="155"/>
                    <a:pt x="478" y="131"/>
                    <a:pt x="547" y="170"/>
                  </a:cubicBezTo>
                  <a:cubicBezTo>
                    <a:pt x="575" y="186"/>
                    <a:pt x="527" y="233"/>
                    <a:pt x="504" y="256"/>
                  </a:cubicBezTo>
                  <a:cubicBezTo>
                    <a:pt x="481" y="279"/>
                    <a:pt x="447" y="285"/>
                    <a:pt x="418" y="299"/>
                  </a:cubicBezTo>
                  <a:cubicBezTo>
                    <a:pt x="339" y="292"/>
                    <a:pt x="258" y="300"/>
                    <a:pt x="182" y="277"/>
                  </a:cubicBezTo>
                  <a:cubicBezTo>
                    <a:pt x="157" y="269"/>
                    <a:pt x="139" y="239"/>
                    <a:pt x="139" y="213"/>
                  </a:cubicBezTo>
                  <a:cubicBezTo>
                    <a:pt x="139" y="181"/>
                    <a:pt x="168" y="156"/>
                    <a:pt x="182" y="127"/>
                  </a:cubicBezTo>
                  <a:cubicBezTo>
                    <a:pt x="289" y="134"/>
                    <a:pt x="401" y="116"/>
                    <a:pt x="504" y="148"/>
                  </a:cubicBezTo>
                  <a:cubicBezTo>
                    <a:pt x="529" y="156"/>
                    <a:pt x="481" y="197"/>
                    <a:pt x="461" y="213"/>
                  </a:cubicBezTo>
                  <a:cubicBezTo>
                    <a:pt x="449" y="223"/>
                    <a:pt x="313" y="255"/>
                    <a:pt x="311" y="256"/>
                  </a:cubicBezTo>
                  <a:cubicBezTo>
                    <a:pt x="282" y="249"/>
                    <a:pt x="232" y="263"/>
                    <a:pt x="225" y="234"/>
                  </a:cubicBezTo>
                  <a:cubicBezTo>
                    <a:pt x="200" y="133"/>
                    <a:pt x="276" y="76"/>
                    <a:pt x="332" y="19"/>
                  </a:cubicBezTo>
                  <a:cubicBezTo>
                    <a:pt x="382" y="26"/>
                    <a:pt x="452" y="0"/>
                    <a:pt x="483" y="41"/>
                  </a:cubicBezTo>
                  <a:cubicBezTo>
                    <a:pt x="577" y="167"/>
                    <a:pt x="400" y="233"/>
                    <a:pt x="332" y="256"/>
                  </a:cubicBezTo>
                  <a:cubicBezTo>
                    <a:pt x="237" y="244"/>
                    <a:pt x="0" y="252"/>
                    <a:pt x="139" y="84"/>
                  </a:cubicBezTo>
                  <a:cubicBezTo>
                    <a:pt x="153" y="67"/>
                    <a:pt x="182" y="69"/>
                    <a:pt x="203" y="62"/>
                  </a:cubicBezTo>
                  <a:cubicBezTo>
                    <a:pt x="233" y="68"/>
                    <a:pt x="361" y="62"/>
                    <a:pt x="332" y="148"/>
                  </a:cubicBezTo>
                  <a:cubicBezTo>
                    <a:pt x="322" y="177"/>
                    <a:pt x="295" y="198"/>
                    <a:pt x="268" y="213"/>
                  </a:cubicBezTo>
                  <a:cubicBezTo>
                    <a:pt x="228" y="235"/>
                    <a:pt x="139" y="256"/>
                    <a:pt x="139" y="256"/>
                  </a:cubicBezTo>
                  <a:cubicBezTo>
                    <a:pt x="103" y="249"/>
                    <a:pt x="57" y="260"/>
                    <a:pt x="31" y="234"/>
                  </a:cubicBezTo>
                  <a:cubicBezTo>
                    <a:pt x="15" y="218"/>
                    <a:pt x="37" y="186"/>
                    <a:pt x="53" y="170"/>
                  </a:cubicBezTo>
                  <a:cubicBezTo>
                    <a:pt x="79" y="145"/>
                    <a:pt x="165" y="118"/>
                    <a:pt x="203" y="105"/>
                  </a:cubicBezTo>
                  <a:cubicBezTo>
                    <a:pt x="303" y="112"/>
                    <a:pt x="428" y="61"/>
                    <a:pt x="504" y="127"/>
                  </a:cubicBezTo>
                  <a:cubicBezTo>
                    <a:pt x="550" y="167"/>
                    <a:pt x="375" y="256"/>
                    <a:pt x="375" y="256"/>
                  </a:cubicBezTo>
                  <a:cubicBezTo>
                    <a:pt x="361" y="234"/>
                    <a:pt x="336" y="217"/>
                    <a:pt x="332" y="191"/>
                  </a:cubicBezTo>
                  <a:cubicBezTo>
                    <a:pt x="320" y="107"/>
                    <a:pt x="364" y="98"/>
                    <a:pt x="418" y="62"/>
                  </a:cubicBezTo>
                  <a:cubicBezTo>
                    <a:pt x="447" y="69"/>
                    <a:pt x="481" y="65"/>
                    <a:pt x="504" y="84"/>
                  </a:cubicBezTo>
                  <a:cubicBezTo>
                    <a:pt x="606" y="169"/>
                    <a:pt x="510" y="252"/>
                    <a:pt x="440" y="299"/>
                  </a:cubicBezTo>
                  <a:cubicBezTo>
                    <a:pt x="418" y="292"/>
                    <a:pt x="395" y="287"/>
                    <a:pt x="375" y="277"/>
                  </a:cubicBezTo>
                  <a:cubicBezTo>
                    <a:pt x="352" y="265"/>
                    <a:pt x="335" y="242"/>
                    <a:pt x="311" y="234"/>
                  </a:cubicBezTo>
                  <a:cubicBezTo>
                    <a:pt x="290" y="227"/>
                    <a:pt x="268" y="234"/>
                    <a:pt x="246" y="234"/>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9" name="Freeform 5"/>
            <p:cNvSpPr>
              <a:spLocks/>
            </p:cNvSpPr>
            <p:nvPr/>
          </p:nvSpPr>
          <p:spPr bwMode="auto">
            <a:xfrm>
              <a:off x="2727" y="8277"/>
              <a:ext cx="606" cy="364"/>
            </a:xfrm>
            <a:custGeom>
              <a:avLst/>
              <a:gdLst/>
              <a:ahLst/>
              <a:cxnLst>
                <a:cxn ang="0">
                  <a:pos x="246" y="234"/>
                </a:cxn>
                <a:cxn ang="0">
                  <a:pos x="440" y="148"/>
                </a:cxn>
                <a:cxn ang="0">
                  <a:pos x="483" y="213"/>
                </a:cxn>
                <a:cxn ang="0">
                  <a:pos x="332" y="234"/>
                </a:cxn>
                <a:cxn ang="0">
                  <a:pos x="354" y="170"/>
                </a:cxn>
                <a:cxn ang="0">
                  <a:pos x="547" y="170"/>
                </a:cxn>
                <a:cxn ang="0">
                  <a:pos x="590" y="234"/>
                </a:cxn>
                <a:cxn ang="0">
                  <a:pos x="504" y="342"/>
                </a:cxn>
                <a:cxn ang="0">
                  <a:pos x="311" y="320"/>
                </a:cxn>
                <a:cxn ang="0">
                  <a:pos x="289" y="256"/>
                </a:cxn>
                <a:cxn ang="0">
                  <a:pos x="375" y="213"/>
                </a:cxn>
                <a:cxn ang="0">
                  <a:pos x="397" y="277"/>
                </a:cxn>
                <a:cxn ang="0">
                  <a:pos x="160" y="277"/>
                </a:cxn>
                <a:cxn ang="0">
                  <a:pos x="139" y="213"/>
                </a:cxn>
                <a:cxn ang="0">
                  <a:pos x="375" y="191"/>
                </a:cxn>
                <a:cxn ang="0">
                  <a:pos x="354" y="277"/>
                </a:cxn>
                <a:cxn ang="0">
                  <a:pos x="203" y="299"/>
                </a:cxn>
                <a:cxn ang="0">
                  <a:pos x="182" y="234"/>
                </a:cxn>
                <a:cxn ang="0">
                  <a:pos x="311" y="148"/>
                </a:cxn>
                <a:cxn ang="0">
                  <a:pos x="547" y="170"/>
                </a:cxn>
                <a:cxn ang="0">
                  <a:pos x="504" y="256"/>
                </a:cxn>
                <a:cxn ang="0">
                  <a:pos x="418" y="299"/>
                </a:cxn>
                <a:cxn ang="0">
                  <a:pos x="182" y="277"/>
                </a:cxn>
                <a:cxn ang="0">
                  <a:pos x="139" y="213"/>
                </a:cxn>
                <a:cxn ang="0">
                  <a:pos x="182" y="127"/>
                </a:cxn>
                <a:cxn ang="0">
                  <a:pos x="504" y="148"/>
                </a:cxn>
                <a:cxn ang="0">
                  <a:pos x="461" y="213"/>
                </a:cxn>
                <a:cxn ang="0">
                  <a:pos x="311" y="256"/>
                </a:cxn>
                <a:cxn ang="0">
                  <a:pos x="225" y="234"/>
                </a:cxn>
                <a:cxn ang="0">
                  <a:pos x="332" y="19"/>
                </a:cxn>
                <a:cxn ang="0">
                  <a:pos x="483" y="41"/>
                </a:cxn>
                <a:cxn ang="0">
                  <a:pos x="332" y="256"/>
                </a:cxn>
                <a:cxn ang="0">
                  <a:pos x="139" y="84"/>
                </a:cxn>
                <a:cxn ang="0">
                  <a:pos x="203" y="62"/>
                </a:cxn>
                <a:cxn ang="0">
                  <a:pos x="332" y="148"/>
                </a:cxn>
                <a:cxn ang="0">
                  <a:pos x="268" y="213"/>
                </a:cxn>
                <a:cxn ang="0">
                  <a:pos x="139" y="256"/>
                </a:cxn>
                <a:cxn ang="0">
                  <a:pos x="31" y="234"/>
                </a:cxn>
                <a:cxn ang="0">
                  <a:pos x="53" y="170"/>
                </a:cxn>
                <a:cxn ang="0">
                  <a:pos x="203" y="105"/>
                </a:cxn>
                <a:cxn ang="0">
                  <a:pos x="504" y="127"/>
                </a:cxn>
                <a:cxn ang="0">
                  <a:pos x="375" y="256"/>
                </a:cxn>
                <a:cxn ang="0">
                  <a:pos x="332" y="191"/>
                </a:cxn>
                <a:cxn ang="0">
                  <a:pos x="418" y="62"/>
                </a:cxn>
                <a:cxn ang="0">
                  <a:pos x="504" y="84"/>
                </a:cxn>
                <a:cxn ang="0">
                  <a:pos x="440" y="299"/>
                </a:cxn>
                <a:cxn ang="0">
                  <a:pos x="375" y="277"/>
                </a:cxn>
                <a:cxn ang="0">
                  <a:pos x="311" y="234"/>
                </a:cxn>
                <a:cxn ang="0">
                  <a:pos x="246" y="234"/>
                </a:cxn>
              </a:cxnLst>
              <a:rect l="0" t="0" r="r" b="b"/>
              <a:pathLst>
                <a:path w="606" h="364">
                  <a:moveTo>
                    <a:pt x="246" y="234"/>
                  </a:moveTo>
                  <a:cubicBezTo>
                    <a:pt x="317" y="211"/>
                    <a:pt x="370" y="172"/>
                    <a:pt x="440" y="148"/>
                  </a:cubicBezTo>
                  <a:cubicBezTo>
                    <a:pt x="454" y="170"/>
                    <a:pt x="488" y="188"/>
                    <a:pt x="483" y="213"/>
                  </a:cubicBezTo>
                  <a:cubicBezTo>
                    <a:pt x="467" y="291"/>
                    <a:pt x="359" y="241"/>
                    <a:pt x="332" y="234"/>
                  </a:cubicBezTo>
                  <a:cubicBezTo>
                    <a:pt x="339" y="213"/>
                    <a:pt x="338" y="186"/>
                    <a:pt x="354" y="170"/>
                  </a:cubicBezTo>
                  <a:cubicBezTo>
                    <a:pt x="400" y="124"/>
                    <a:pt x="510" y="164"/>
                    <a:pt x="547" y="170"/>
                  </a:cubicBezTo>
                  <a:cubicBezTo>
                    <a:pt x="561" y="191"/>
                    <a:pt x="586" y="209"/>
                    <a:pt x="590" y="234"/>
                  </a:cubicBezTo>
                  <a:cubicBezTo>
                    <a:pt x="601" y="297"/>
                    <a:pt x="543" y="316"/>
                    <a:pt x="504" y="342"/>
                  </a:cubicBezTo>
                  <a:cubicBezTo>
                    <a:pt x="440" y="335"/>
                    <a:pt x="371" y="344"/>
                    <a:pt x="311" y="320"/>
                  </a:cubicBezTo>
                  <a:cubicBezTo>
                    <a:pt x="290" y="312"/>
                    <a:pt x="277" y="275"/>
                    <a:pt x="289" y="256"/>
                  </a:cubicBezTo>
                  <a:cubicBezTo>
                    <a:pt x="305" y="228"/>
                    <a:pt x="346" y="227"/>
                    <a:pt x="375" y="213"/>
                  </a:cubicBezTo>
                  <a:cubicBezTo>
                    <a:pt x="382" y="234"/>
                    <a:pt x="409" y="258"/>
                    <a:pt x="397" y="277"/>
                  </a:cubicBezTo>
                  <a:cubicBezTo>
                    <a:pt x="345" y="364"/>
                    <a:pt x="224" y="299"/>
                    <a:pt x="160" y="277"/>
                  </a:cubicBezTo>
                  <a:cubicBezTo>
                    <a:pt x="153" y="256"/>
                    <a:pt x="127" y="232"/>
                    <a:pt x="139" y="213"/>
                  </a:cubicBezTo>
                  <a:cubicBezTo>
                    <a:pt x="186" y="136"/>
                    <a:pt x="326" y="184"/>
                    <a:pt x="375" y="191"/>
                  </a:cubicBezTo>
                  <a:cubicBezTo>
                    <a:pt x="368" y="220"/>
                    <a:pt x="373" y="254"/>
                    <a:pt x="354" y="277"/>
                  </a:cubicBezTo>
                  <a:cubicBezTo>
                    <a:pt x="297" y="346"/>
                    <a:pt x="264" y="319"/>
                    <a:pt x="203" y="299"/>
                  </a:cubicBezTo>
                  <a:cubicBezTo>
                    <a:pt x="196" y="277"/>
                    <a:pt x="175" y="256"/>
                    <a:pt x="182" y="234"/>
                  </a:cubicBezTo>
                  <a:cubicBezTo>
                    <a:pt x="202" y="174"/>
                    <a:pt x="263" y="164"/>
                    <a:pt x="311" y="148"/>
                  </a:cubicBezTo>
                  <a:cubicBezTo>
                    <a:pt x="390" y="155"/>
                    <a:pt x="478" y="131"/>
                    <a:pt x="547" y="170"/>
                  </a:cubicBezTo>
                  <a:cubicBezTo>
                    <a:pt x="575" y="186"/>
                    <a:pt x="527" y="233"/>
                    <a:pt x="504" y="256"/>
                  </a:cubicBezTo>
                  <a:cubicBezTo>
                    <a:pt x="481" y="279"/>
                    <a:pt x="447" y="285"/>
                    <a:pt x="418" y="299"/>
                  </a:cubicBezTo>
                  <a:cubicBezTo>
                    <a:pt x="339" y="292"/>
                    <a:pt x="258" y="300"/>
                    <a:pt x="182" y="277"/>
                  </a:cubicBezTo>
                  <a:cubicBezTo>
                    <a:pt x="157" y="269"/>
                    <a:pt x="139" y="239"/>
                    <a:pt x="139" y="213"/>
                  </a:cubicBezTo>
                  <a:cubicBezTo>
                    <a:pt x="139" y="181"/>
                    <a:pt x="168" y="156"/>
                    <a:pt x="182" y="127"/>
                  </a:cubicBezTo>
                  <a:cubicBezTo>
                    <a:pt x="289" y="134"/>
                    <a:pt x="401" y="116"/>
                    <a:pt x="504" y="148"/>
                  </a:cubicBezTo>
                  <a:cubicBezTo>
                    <a:pt x="529" y="156"/>
                    <a:pt x="481" y="197"/>
                    <a:pt x="461" y="213"/>
                  </a:cubicBezTo>
                  <a:cubicBezTo>
                    <a:pt x="449" y="223"/>
                    <a:pt x="313" y="255"/>
                    <a:pt x="311" y="256"/>
                  </a:cubicBezTo>
                  <a:cubicBezTo>
                    <a:pt x="282" y="249"/>
                    <a:pt x="232" y="263"/>
                    <a:pt x="225" y="234"/>
                  </a:cubicBezTo>
                  <a:cubicBezTo>
                    <a:pt x="200" y="133"/>
                    <a:pt x="276" y="76"/>
                    <a:pt x="332" y="19"/>
                  </a:cubicBezTo>
                  <a:cubicBezTo>
                    <a:pt x="382" y="26"/>
                    <a:pt x="452" y="0"/>
                    <a:pt x="483" y="41"/>
                  </a:cubicBezTo>
                  <a:cubicBezTo>
                    <a:pt x="577" y="167"/>
                    <a:pt x="400" y="233"/>
                    <a:pt x="332" y="256"/>
                  </a:cubicBezTo>
                  <a:cubicBezTo>
                    <a:pt x="237" y="244"/>
                    <a:pt x="0" y="252"/>
                    <a:pt x="139" y="84"/>
                  </a:cubicBezTo>
                  <a:cubicBezTo>
                    <a:pt x="153" y="67"/>
                    <a:pt x="182" y="69"/>
                    <a:pt x="203" y="62"/>
                  </a:cubicBezTo>
                  <a:cubicBezTo>
                    <a:pt x="233" y="68"/>
                    <a:pt x="361" y="62"/>
                    <a:pt x="332" y="148"/>
                  </a:cubicBezTo>
                  <a:cubicBezTo>
                    <a:pt x="322" y="177"/>
                    <a:pt x="295" y="198"/>
                    <a:pt x="268" y="213"/>
                  </a:cubicBezTo>
                  <a:cubicBezTo>
                    <a:pt x="228" y="235"/>
                    <a:pt x="139" y="256"/>
                    <a:pt x="139" y="256"/>
                  </a:cubicBezTo>
                  <a:cubicBezTo>
                    <a:pt x="103" y="249"/>
                    <a:pt x="57" y="260"/>
                    <a:pt x="31" y="234"/>
                  </a:cubicBezTo>
                  <a:cubicBezTo>
                    <a:pt x="15" y="218"/>
                    <a:pt x="37" y="186"/>
                    <a:pt x="53" y="170"/>
                  </a:cubicBezTo>
                  <a:cubicBezTo>
                    <a:pt x="79" y="145"/>
                    <a:pt x="165" y="118"/>
                    <a:pt x="203" y="105"/>
                  </a:cubicBezTo>
                  <a:cubicBezTo>
                    <a:pt x="303" y="112"/>
                    <a:pt x="428" y="61"/>
                    <a:pt x="504" y="127"/>
                  </a:cubicBezTo>
                  <a:cubicBezTo>
                    <a:pt x="550" y="167"/>
                    <a:pt x="375" y="256"/>
                    <a:pt x="375" y="256"/>
                  </a:cubicBezTo>
                  <a:cubicBezTo>
                    <a:pt x="361" y="234"/>
                    <a:pt x="336" y="217"/>
                    <a:pt x="332" y="191"/>
                  </a:cubicBezTo>
                  <a:cubicBezTo>
                    <a:pt x="320" y="107"/>
                    <a:pt x="364" y="98"/>
                    <a:pt x="418" y="62"/>
                  </a:cubicBezTo>
                  <a:cubicBezTo>
                    <a:pt x="447" y="69"/>
                    <a:pt x="481" y="65"/>
                    <a:pt x="504" y="84"/>
                  </a:cubicBezTo>
                  <a:cubicBezTo>
                    <a:pt x="606" y="169"/>
                    <a:pt x="510" y="252"/>
                    <a:pt x="440" y="299"/>
                  </a:cubicBezTo>
                  <a:cubicBezTo>
                    <a:pt x="418" y="292"/>
                    <a:pt x="395" y="287"/>
                    <a:pt x="375" y="277"/>
                  </a:cubicBezTo>
                  <a:cubicBezTo>
                    <a:pt x="352" y="265"/>
                    <a:pt x="335" y="242"/>
                    <a:pt x="311" y="234"/>
                  </a:cubicBezTo>
                  <a:cubicBezTo>
                    <a:pt x="290" y="227"/>
                    <a:pt x="268" y="234"/>
                    <a:pt x="246" y="234"/>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0" name="Arc 6"/>
            <p:cNvSpPr>
              <a:spLocks/>
            </p:cNvSpPr>
            <p:nvPr/>
          </p:nvSpPr>
          <p:spPr bwMode="auto">
            <a:xfrm rot="-2936479">
              <a:off x="2332" y="7480"/>
              <a:ext cx="1440" cy="14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1" name="Arc 7"/>
            <p:cNvSpPr>
              <a:spLocks/>
            </p:cNvSpPr>
            <p:nvPr/>
          </p:nvSpPr>
          <p:spPr bwMode="auto">
            <a:xfrm rot="-13240053">
              <a:off x="2255" y="5142"/>
              <a:ext cx="1440" cy="14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044" name="Group 20"/>
          <p:cNvGrpSpPr>
            <a:grpSpLocks/>
          </p:cNvGrpSpPr>
          <p:nvPr/>
        </p:nvGrpSpPr>
        <p:grpSpPr bwMode="auto">
          <a:xfrm rot="16200000">
            <a:off x="6049913" y="2815184"/>
            <a:ext cx="2127250" cy="2490787"/>
            <a:chOff x="5975" y="10038"/>
            <a:chExt cx="3348" cy="3921"/>
          </a:xfrm>
        </p:grpSpPr>
        <p:grpSp>
          <p:nvGrpSpPr>
            <p:cNvPr id="1045" name="Group 21"/>
            <p:cNvGrpSpPr>
              <a:grpSpLocks/>
            </p:cNvGrpSpPr>
            <p:nvPr/>
          </p:nvGrpSpPr>
          <p:grpSpPr bwMode="auto">
            <a:xfrm>
              <a:off x="5975" y="10038"/>
              <a:ext cx="3348" cy="3921"/>
              <a:chOff x="6448" y="7572"/>
              <a:chExt cx="3348" cy="3921"/>
            </a:xfrm>
          </p:grpSpPr>
          <p:grpSp>
            <p:nvGrpSpPr>
              <p:cNvPr id="1046" name="Group 22"/>
              <p:cNvGrpSpPr>
                <a:grpSpLocks/>
              </p:cNvGrpSpPr>
              <p:nvPr/>
            </p:nvGrpSpPr>
            <p:grpSpPr bwMode="auto">
              <a:xfrm>
                <a:off x="6448" y="7715"/>
                <a:ext cx="3073" cy="3778"/>
                <a:chOff x="1526" y="5142"/>
                <a:chExt cx="3073" cy="3778"/>
              </a:xfrm>
            </p:grpSpPr>
            <p:sp>
              <p:nvSpPr>
                <p:cNvPr id="1047" name="Oval 23"/>
                <p:cNvSpPr>
                  <a:spLocks noChangeArrowheads="1"/>
                </p:cNvSpPr>
                <p:nvPr/>
              </p:nvSpPr>
              <p:spPr bwMode="auto">
                <a:xfrm>
                  <a:off x="1526" y="5503"/>
                  <a:ext cx="3073" cy="313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8" name="Freeform 24"/>
                <p:cNvSpPr>
                  <a:spLocks/>
                </p:cNvSpPr>
                <p:nvPr/>
              </p:nvSpPr>
              <p:spPr bwMode="auto">
                <a:xfrm>
                  <a:off x="2727" y="5503"/>
                  <a:ext cx="606" cy="364"/>
                </a:xfrm>
                <a:custGeom>
                  <a:avLst/>
                  <a:gdLst/>
                  <a:ahLst/>
                  <a:cxnLst>
                    <a:cxn ang="0">
                      <a:pos x="246" y="234"/>
                    </a:cxn>
                    <a:cxn ang="0">
                      <a:pos x="440" y="148"/>
                    </a:cxn>
                    <a:cxn ang="0">
                      <a:pos x="483" y="213"/>
                    </a:cxn>
                    <a:cxn ang="0">
                      <a:pos x="332" y="234"/>
                    </a:cxn>
                    <a:cxn ang="0">
                      <a:pos x="354" y="170"/>
                    </a:cxn>
                    <a:cxn ang="0">
                      <a:pos x="547" y="170"/>
                    </a:cxn>
                    <a:cxn ang="0">
                      <a:pos x="590" y="234"/>
                    </a:cxn>
                    <a:cxn ang="0">
                      <a:pos x="504" y="342"/>
                    </a:cxn>
                    <a:cxn ang="0">
                      <a:pos x="311" y="320"/>
                    </a:cxn>
                    <a:cxn ang="0">
                      <a:pos x="289" y="256"/>
                    </a:cxn>
                    <a:cxn ang="0">
                      <a:pos x="375" y="213"/>
                    </a:cxn>
                    <a:cxn ang="0">
                      <a:pos x="397" y="277"/>
                    </a:cxn>
                    <a:cxn ang="0">
                      <a:pos x="160" y="277"/>
                    </a:cxn>
                    <a:cxn ang="0">
                      <a:pos x="139" y="213"/>
                    </a:cxn>
                    <a:cxn ang="0">
                      <a:pos x="375" y="191"/>
                    </a:cxn>
                    <a:cxn ang="0">
                      <a:pos x="354" y="277"/>
                    </a:cxn>
                    <a:cxn ang="0">
                      <a:pos x="203" y="299"/>
                    </a:cxn>
                    <a:cxn ang="0">
                      <a:pos x="182" y="234"/>
                    </a:cxn>
                    <a:cxn ang="0">
                      <a:pos x="311" y="148"/>
                    </a:cxn>
                    <a:cxn ang="0">
                      <a:pos x="547" y="170"/>
                    </a:cxn>
                    <a:cxn ang="0">
                      <a:pos x="504" y="256"/>
                    </a:cxn>
                    <a:cxn ang="0">
                      <a:pos x="418" y="299"/>
                    </a:cxn>
                    <a:cxn ang="0">
                      <a:pos x="182" y="277"/>
                    </a:cxn>
                    <a:cxn ang="0">
                      <a:pos x="139" y="213"/>
                    </a:cxn>
                    <a:cxn ang="0">
                      <a:pos x="182" y="127"/>
                    </a:cxn>
                    <a:cxn ang="0">
                      <a:pos x="504" y="148"/>
                    </a:cxn>
                    <a:cxn ang="0">
                      <a:pos x="461" y="213"/>
                    </a:cxn>
                    <a:cxn ang="0">
                      <a:pos x="311" y="256"/>
                    </a:cxn>
                    <a:cxn ang="0">
                      <a:pos x="225" y="234"/>
                    </a:cxn>
                    <a:cxn ang="0">
                      <a:pos x="332" y="19"/>
                    </a:cxn>
                    <a:cxn ang="0">
                      <a:pos x="483" y="41"/>
                    </a:cxn>
                    <a:cxn ang="0">
                      <a:pos x="332" y="256"/>
                    </a:cxn>
                    <a:cxn ang="0">
                      <a:pos x="139" y="84"/>
                    </a:cxn>
                    <a:cxn ang="0">
                      <a:pos x="203" y="62"/>
                    </a:cxn>
                    <a:cxn ang="0">
                      <a:pos x="332" y="148"/>
                    </a:cxn>
                    <a:cxn ang="0">
                      <a:pos x="268" y="213"/>
                    </a:cxn>
                    <a:cxn ang="0">
                      <a:pos x="139" y="256"/>
                    </a:cxn>
                    <a:cxn ang="0">
                      <a:pos x="31" y="234"/>
                    </a:cxn>
                    <a:cxn ang="0">
                      <a:pos x="53" y="170"/>
                    </a:cxn>
                    <a:cxn ang="0">
                      <a:pos x="203" y="105"/>
                    </a:cxn>
                    <a:cxn ang="0">
                      <a:pos x="504" y="127"/>
                    </a:cxn>
                    <a:cxn ang="0">
                      <a:pos x="375" y="256"/>
                    </a:cxn>
                    <a:cxn ang="0">
                      <a:pos x="332" y="191"/>
                    </a:cxn>
                    <a:cxn ang="0">
                      <a:pos x="418" y="62"/>
                    </a:cxn>
                    <a:cxn ang="0">
                      <a:pos x="504" y="84"/>
                    </a:cxn>
                    <a:cxn ang="0">
                      <a:pos x="440" y="299"/>
                    </a:cxn>
                    <a:cxn ang="0">
                      <a:pos x="375" y="277"/>
                    </a:cxn>
                    <a:cxn ang="0">
                      <a:pos x="311" y="234"/>
                    </a:cxn>
                    <a:cxn ang="0">
                      <a:pos x="246" y="234"/>
                    </a:cxn>
                  </a:cxnLst>
                  <a:rect l="0" t="0" r="r" b="b"/>
                  <a:pathLst>
                    <a:path w="606" h="364">
                      <a:moveTo>
                        <a:pt x="246" y="234"/>
                      </a:moveTo>
                      <a:cubicBezTo>
                        <a:pt x="317" y="211"/>
                        <a:pt x="370" y="172"/>
                        <a:pt x="440" y="148"/>
                      </a:cubicBezTo>
                      <a:cubicBezTo>
                        <a:pt x="454" y="170"/>
                        <a:pt x="488" y="188"/>
                        <a:pt x="483" y="213"/>
                      </a:cubicBezTo>
                      <a:cubicBezTo>
                        <a:pt x="467" y="291"/>
                        <a:pt x="359" y="241"/>
                        <a:pt x="332" y="234"/>
                      </a:cubicBezTo>
                      <a:cubicBezTo>
                        <a:pt x="339" y="213"/>
                        <a:pt x="338" y="186"/>
                        <a:pt x="354" y="170"/>
                      </a:cubicBezTo>
                      <a:cubicBezTo>
                        <a:pt x="400" y="124"/>
                        <a:pt x="510" y="164"/>
                        <a:pt x="547" y="170"/>
                      </a:cubicBezTo>
                      <a:cubicBezTo>
                        <a:pt x="561" y="191"/>
                        <a:pt x="586" y="209"/>
                        <a:pt x="590" y="234"/>
                      </a:cubicBezTo>
                      <a:cubicBezTo>
                        <a:pt x="601" y="297"/>
                        <a:pt x="543" y="316"/>
                        <a:pt x="504" y="342"/>
                      </a:cubicBezTo>
                      <a:cubicBezTo>
                        <a:pt x="440" y="335"/>
                        <a:pt x="371" y="344"/>
                        <a:pt x="311" y="320"/>
                      </a:cubicBezTo>
                      <a:cubicBezTo>
                        <a:pt x="290" y="312"/>
                        <a:pt x="277" y="275"/>
                        <a:pt x="289" y="256"/>
                      </a:cubicBezTo>
                      <a:cubicBezTo>
                        <a:pt x="305" y="228"/>
                        <a:pt x="346" y="227"/>
                        <a:pt x="375" y="213"/>
                      </a:cubicBezTo>
                      <a:cubicBezTo>
                        <a:pt x="382" y="234"/>
                        <a:pt x="409" y="258"/>
                        <a:pt x="397" y="277"/>
                      </a:cubicBezTo>
                      <a:cubicBezTo>
                        <a:pt x="345" y="364"/>
                        <a:pt x="224" y="299"/>
                        <a:pt x="160" y="277"/>
                      </a:cubicBezTo>
                      <a:cubicBezTo>
                        <a:pt x="153" y="256"/>
                        <a:pt x="127" y="232"/>
                        <a:pt x="139" y="213"/>
                      </a:cubicBezTo>
                      <a:cubicBezTo>
                        <a:pt x="186" y="136"/>
                        <a:pt x="326" y="184"/>
                        <a:pt x="375" y="191"/>
                      </a:cubicBezTo>
                      <a:cubicBezTo>
                        <a:pt x="368" y="220"/>
                        <a:pt x="373" y="254"/>
                        <a:pt x="354" y="277"/>
                      </a:cubicBezTo>
                      <a:cubicBezTo>
                        <a:pt x="297" y="346"/>
                        <a:pt x="264" y="319"/>
                        <a:pt x="203" y="299"/>
                      </a:cubicBezTo>
                      <a:cubicBezTo>
                        <a:pt x="196" y="277"/>
                        <a:pt x="175" y="256"/>
                        <a:pt x="182" y="234"/>
                      </a:cubicBezTo>
                      <a:cubicBezTo>
                        <a:pt x="202" y="174"/>
                        <a:pt x="263" y="164"/>
                        <a:pt x="311" y="148"/>
                      </a:cubicBezTo>
                      <a:cubicBezTo>
                        <a:pt x="390" y="155"/>
                        <a:pt x="478" y="131"/>
                        <a:pt x="547" y="170"/>
                      </a:cubicBezTo>
                      <a:cubicBezTo>
                        <a:pt x="575" y="186"/>
                        <a:pt x="527" y="233"/>
                        <a:pt x="504" y="256"/>
                      </a:cubicBezTo>
                      <a:cubicBezTo>
                        <a:pt x="481" y="279"/>
                        <a:pt x="447" y="285"/>
                        <a:pt x="418" y="299"/>
                      </a:cubicBezTo>
                      <a:cubicBezTo>
                        <a:pt x="339" y="292"/>
                        <a:pt x="258" y="300"/>
                        <a:pt x="182" y="277"/>
                      </a:cubicBezTo>
                      <a:cubicBezTo>
                        <a:pt x="157" y="269"/>
                        <a:pt x="139" y="239"/>
                        <a:pt x="139" y="213"/>
                      </a:cubicBezTo>
                      <a:cubicBezTo>
                        <a:pt x="139" y="181"/>
                        <a:pt x="168" y="156"/>
                        <a:pt x="182" y="127"/>
                      </a:cubicBezTo>
                      <a:cubicBezTo>
                        <a:pt x="289" y="134"/>
                        <a:pt x="401" y="116"/>
                        <a:pt x="504" y="148"/>
                      </a:cubicBezTo>
                      <a:cubicBezTo>
                        <a:pt x="529" y="156"/>
                        <a:pt x="481" y="197"/>
                        <a:pt x="461" y="213"/>
                      </a:cubicBezTo>
                      <a:cubicBezTo>
                        <a:pt x="449" y="223"/>
                        <a:pt x="313" y="255"/>
                        <a:pt x="311" y="256"/>
                      </a:cubicBezTo>
                      <a:cubicBezTo>
                        <a:pt x="282" y="249"/>
                        <a:pt x="232" y="263"/>
                        <a:pt x="225" y="234"/>
                      </a:cubicBezTo>
                      <a:cubicBezTo>
                        <a:pt x="200" y="133"/>
                        <a:pt x="276" y="76"/>
                        <a:pt x="332" y="19"/>
                      </a:cubicBezTo>
                      <a:cubicBezTo>
                        <a:pt x="382" y="26"/>
                        <a:pt x="452" y="0"/>
                        <a:pt x="483" y="41"/>
                      </a:cubicBezTo>
                      <a:cubicBezTo>
                        <a:pt x="577" y="167"/>
                        <a:pt x="400" y="233"/>
                        <a:pt x="332" y="256"/>
                      </a:cubicBezTo>
                      <a:cubicBezTo>
                        <a:pt x="237" y="244"/>
                        <a:pt x="0" y="252"/>
                        <a:pt x="139" y="84"/>
                      </a:cubicBezTo>
                      <a:cubicBezTo>
                        <a:pt x="153" y="67"/>
                        <a:pt x="182" y="69"/>
                        <a:pt x="203" y="62"/>
                      </a:cubicBezTo>
                      <a:cubicBezTo>
                        <a:pt x="233" y="68"/>
                        <a:pt x="361" y="62"/>
                        <a:pt x="332" y="148"/>
                      </a:cubicBezTo>
                      <a:cubicBezTo>
                        <a:pt x="322" y="177"/>
                        <a:pt x="295" y="198"/>
                        <a:pt x="268" y="213"/>
                      </a:cubicBezTo>
                      <a:cubicBezTo>
                        <a:pt x="228" y="235"/>
                        <a:pt x="139" y="256"/>
                        <a:pt x="139" y="256"/>
                      </a:cubicBezTo>
                      <a:cubicBezTo>
                        <a:pt x="103" y="249"/>
                        <a:pt x="57" y="260"/>
                        <a:pt x="31" y="234"/>
                      </a:cubicBezTo>
                      <a:cubicBezTo>
                        <a:pt x="15" y="218"/>
                        <a:pt x="37" y="186"/>
                        <a:pt x="53" y="170"/>
                      </a:cubicBezTo>
                      <a:cubicBezTo>
                        <a:pt x="79" y="145"/>
                        <a:pt x="165" y="118"/>
                        <a:pt x="203" y="105"/>
                      </a:cubicBezTo>
                      <a:cubicBezTo>
                        <a:pt x="303" y="112"/>
                        <a:pt x="428" y="61"/>
                        <a:pt x="504" y="127"/>
                      </a:cubicBezTo>
                      <a:cubicBezTo>
                        <a:pt x="550" y="167"/>
                        <a:pt x="375" y="256"/>
                        <a:pt x="375" y="256"/>
                      </a:cubicBezTo>
                      <a:cubicBezTo>
                        <a:pt x="361" y="234"/>
                        <a:pt x="336" y="217"/>
                        <a:pt x="332" y="191"/>
                      </a:cubicBezTo>
                      <a:cubicBezTo>
                        <a:pt x="320" y="107"/>
                        <a:pt x="364" y="98"/>
                        <a:pt x="418" y="62"/>
                      </a:cubicBezTo>
                      <a:cubicBezTo>
                        <a:pt x="447" y="69"/>
                        <a:pt x="481" y="65"/>
                        <a:pt x="504" y="84"/>
                      </a:cubicBezTo>
                      <a:cubicBezTo>
                        <a:pt x="606" y="169"/>
                        <a:pt x="510" y="252"/>
                        <a:pt x="440" y="299"/>
                      </a:cubicBezTo>
                      <a:cubicBezTo>
                        <a:pt x="418" y="292"/>
                        <a:pt x="395" y="287"/>
                        <a:pt x="375" y="277"/>
                      </a:cubicBezTo>
                      <a:cubicBezTo>
                        <a:pt x="352" y="265"/>
                        <a:pt x="335" y="242"/>
                        <a:pt x="311" y="234"/>
                      </a:cubicBezTo>
                      <a:cubicBezTo>
                        <a:pt x="290" y="227"/>
                        <a:pt x="268" y="234"/>
                        <a:pt x="246" y="234"/>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9" name="Freeform 25"/>
                <p:cNvSpPr>
                  <a:spLocks/>
                </p:cNvSpPr>
                <p:nvPr/>
              </p:nvSpPr>
              <p:spPr bwMode="auto">
                <a:xfrm>
                  <a:off x="2727" y="8277"/>
                  <a:ext cx="606" cy="364"/>
                </a:xfrm>
                <a:custGeom>
                  <a:avLst/>
                  <a:gdLst/>
                  <a:ahLst/>
                  <a:cxnLst>
                    <a:cxn ang="0">
                      <a:pos x="246" y="234"/>
                    </a:cxn>
                    <a:cxn ang="0">
                      <a:pos x="440" y="148"/>
                    </a:cxn>
                    <a:cxn ang="0">
                      <a:pos x="483" y="213"/>
                    </a:cxn>
                    <a:cxn ang="0">
                      <a:pos x="332" y="234"/>
                    </a:cxn>
                    <a:cxn ang="0">
                      <a:pos x="354" y="170"/>
                    </a:cxn>
                    <a:cxn ang="0">
                      <a:pos x="547" y="170"/>
                    </a:cxn>
                    <a:cxn ang="0">
                      <a:pos x="590" y="234"/>
                    </a:cxn>
                    <a:cxn ang="0">
                      <a:pos x="504" y="342"/>
                    </a:cxn>
                    <a:cxn ang="0">
                      <a:pos x="311" y="320"/>
                    </a:cxn>
                    <a:cxn ang="0">
                      <a:pos x="289" y="256"/>
                    </a:cxn>
                    <a:cxn ang="0">
                      <a:pos x="375" y="213"/>
                    </a:cxn>
                    <a:cxn ang="0">
                      <a:pos x="397" y="277"/>
                    </a:cxn>
                    <a:cxn ang="0">
                      <a:pos x="160" y="277"/>
                    </a:cxn>
                    <a:cxn ang="0">
                      <a:pos x="139" y="213"/>
                    </a:cxn>
                    <a:cxn ang="0">
                      <a:pos x="375" y="191"/>
                    </a:cxn>
                    <a:cxn ang="0">
                      <a:pos x="354" y="277"/>
                    </a:cxn>
                    <a:cxn ang="0">
                      <a:pos x="203" y="299"/>
                    </a:cxn>
                    <a:cxn ang="0">
                      <a:pos x="182" y="234"/>
                    </a:cxn>
                    <a:cxn ang="0">
                      <a:pos x="311" y="148"/>
                    </a:cxn>
                    <a:cxn ang="0">
                      <a:pos x="547" y="170"/>
                    </a:cxn>
                    <a:cxn ang="0">
                      <a:pos x="504" y="256"/>
                    </a:cxn>
                    <a:cxn ang="0">
                      <a:pos x="418" y="299"/>
                    </a:cxn>
                    <a:cxn ang="0">
                      <a:pos x="182" y="277"/>
                    </a:cxn>
                    <a:cxn ang="0">
                      <a:pos x="139" y="213"/>
                    </a:cxn>
                    <a:cxn ang="0">
                      <a:pos x="182" y="127"/>
                    </a:cxn>
                    <a:cxn ang="0">
                      <a:pos x="504" y="148"/>
                    </a:cxn>
                    <a:cxn ang="0">
                      <a:pos x="461" y="213"/>
                    </a:cxn>
                    <a:cxn ang="0">
                      <a:pos x="311" y="256"/>
                    </a:cxn>
                    <a:cxn ang="0">
                      <a:pos x="225" y="234"/>
                    </a:cxn>
                    <a:cxn ang="0">
                      <a:pos x="332" y="19"/>
                    </a:cxn>
                    <a:cxn ang="0">
                      <a:pos x="483" y="41"/>
                    </a:cxn>
                    <a:cxn ang="0">
                      <a:pos x="332" y="256"/>
                    </a:cxn>
                    <a:cxn ang="0">
                      <a:pos x="139" y="84"/>
                    </a:cxn>
                    <a:cxn ang="0">
                      <a:pos x="203" y="62"/>
                    </a:cxn>
                    <a:cxn ang="0">
                      <a:pos x="332" y="148"/>
                    </a:cxn>
                    <a:cxn ang="0">
                      <a:pos x="268" y="213"/>
                    </a:cxn>
                    <a:cxn ang="0">
                      <a:pos x="139" y="256"/>
                    </a:cxn>
                    <a:cxn ang="0">
                      <a:pos x="31" y="234"/>
                    </a:cxn>
                    <a:cxn ang="0">
                      <a:pos x="53" y="170"/>
                    </a:cxn>
                    <a:cxn ang="0">
                      <a:pos x="203" y="105"/>
                    </a:cxn>
                    <a:cxn ang="0">
                      <a:pos x="504" y="127"/>
                    </a:cxn>
                    <a:cxn ang="0">
                      <a:pos x="375" y="256"/>
                    </a:cxn>
                    <a:cxn ang="0">
                      <a:pos x="332" y="191"/>
                    </a:cxn>
                    <a:cxn ang="0">
                      <a:pos x="418" y="62"/>
                    </a:cxn>
                    <a:cxn ang="0">
                      <a:pos x="504" y="84"/>
                    </a:cxn>
                    <a:cxn ang="0">
                      <a:pos x="440" y="299"/>
                    </a:cxn>
                    <a:cxn ang="0">
                      <a:pos x="375" y="277"/>
                    </a:cxn>
                    <a:cxn ang="0">
                      <a:pos x="311" y="234"/>
                    </a:cxn>
                    <a:cxn ang="0">
                      <a:pos x="246" y="234"/>
                    </a:cxn>
                  </a:cxnLst>
                  <a:rect l="0" t="0" r="r" b="b"/>
                  <a:pathLst>
                    <a:path w="606" h="364">
                      <a:moveTo>
                        <a:pt x="246" y="234"/>
                      </a:moveTo>
                      <a:cubicBezTo>
                        <a:pt x="317" y="211"/>
                        <a:pt x="370" y="172"/>
                        <a:pt x="440" y="148"/>
                      </a:cubicBezTo>
                      <a:cubicBezTo>
                        <a:pt x="454" y="170"/>
                        <a:pt x="488" y="188"/>
                        <a:pt x="483" y="213"/>
                      </a:cubicBezTo>
                      <a:cubicBezTo>
                        <a:pt x="467" y="291"/>
                        <a:pt x="359" y="241"/>
                        <a:pt x="332" y="234"/>
                      </a:cubicBezTo>
                      <a:cubicBezTo>
                        <a:pt x="339" y="213"/>
                        <a:pt x="338" y="186"/>
                        <a:pt x="354" y="170"/>
                      </a:cubicBezTo>
                      <a:cubicBezTo>
                        <a:pt x="400" y="124"/>
                        <a:pt x="510" y="164"/>
                        <a:pt x="547" y="170"/>
                      </a:cubicBezTo>
                      <a:cubicBezTo>
                        <a:pt x="561" y="191"/>
                        <a:pt x="586" y="209"/>
                        <a:pt x="590" y="234"/>
                      </a:cubicBezTo>
                      <a:cubicBezTo>
                        <a:pt x="601" y="297"/>
                        <a:pt x="543" y="316"/>
                        <a:pt x="504" y="342"/>
                      </a:cubicBezTo>
                      <a:cubicBezTo>
                        <a:pt x="440" y="335"/>
                        <a:pt x="371" y="344"/>
                        <a:pt x="311" y="320"/>
                      </a:cubicBezTo>
                      <a:cubicBezTo>
                        <a:pt x="290" y="312"/>
                        <a:pt x="277" y="275"/>
                        <a:pt x="289" y="256"/>
                      </a:cubicBezTo>
                      <a:cubicBezTo>
                        <a:pt x="305" y="228"/>
                        <a:pt x="346" y="227"/>
                        <a:pt x="375" y="213"/>
                      </a:cubicBezTo>
                      <a:cubicBezTo>
                        <a:pt x="382" y="234"/>
                        <a:pt x="409" y="258"/>
                        <a:pt x="397" y="277"/>
                      </a:cubicBezTo>
                      <a:cubicBezTo>
                        <a:pt x="345" y="364"/>
                        <a:pt x="224" y="299"/>
                        <a:pt x="160" y="277"/>
                      </a:cubicBezTo>
                      <a:cubicBezTo>
                        <a:pt x="153" y="256"/>
                        <a:pt x="127" y="232"/>
                        <a:pt x="139" y="213"/>
                      </a:cubicBezTo>
                      <a:cubicBezTo>
                        <a:pt x="186" y="136"/>
                        <a:pt x="326" y="184"/>
                        <a:pt x="375" y="191"/>
                      </a:cubicBezTo>
                      <a:cubicBezTo>
                        <a:pt x="368" y="220"/>
                        <a:pt x="373" y="254"/>
                        <a:pt x="354" y="277"/>
                      </a:cubicBezTo>
                      <a:cubicBezTo>
                        <a:pt x="297" y="346"/>
                        <a:pt x="264" y="319"/>
                        <a:pt x="203" y="299"/>
                      </a:cubicBezTo>
                      <a:cubicBezTo>
                        <a:pt x="196" y="277"/>
                        <a:pt x="175" y="256"/>
                        <a:pt x="182" y="234"/>
                      </a:cubicBezTo>
                      <a:cubicBezTo>
                        <a:pt x="202" y="174"/>
                        <a:pt x="263" y="164"/>
                        <a:pt x="311" y="148"/>
                      </a:cubicBezTo>
                      <a:cubicBezTo>
                        <a:pt x="390" y="155"/>
                        <a:pt x="478" y="131"/>
                        <a:pt x="547" y="170"/>
                      </a:cubicBezTo>
                      <a:cubicBezTo>
                        <a:pt x="575" y="186"/>
                        <a:pt x="527" y="233"/>
                        <a:pt x="504" y="256"/>
                      </a:cubicBezTo>
                      <a:cubicBezTo>
                        <a:pt x="481" y="279"/>
                        <a:pt x="447" y="285"/>
                        <a:pt x="418" y="299"/>
                      </a:cubicBezTo>
                      <a:cubicBezTo>
                        <a:pt x="339" y="292"/>
                        <a:pt x="258" y="300"/>
                        <a:pt x="182" y="277"/>
                      </a:cubicBezTo>
                      <a:cubicBezTo>
                        <a:pt x="157" y="269"/>
                        <a:pt x="139" y="239"/>
                        <a:pt x="139" y="213"/>
                      </a:cubicBezTo>
                      <a:cubicBezTo>
                        <a:pt x="139" y="181"/>
                        <a:pt x="168" y="156"/>
                        <a:pt x="182" y="127"/>
                      </a:cubicBezTo>
                      <a:cubicBezTo>
                        <a:pt x="289" y="134"/>
                        <a:pt x="401" y="116"/>
                        <a:pt x="504" y="148"/>
                      </a:cubicBezTo>
                      <a:cubicBezTo>
                        <a:pt x="529" y="156"/>
                        <a:pt x="481" y="197"/>
                        <a:pt x="461" y="213"/>
                      </a:cubicBezTo>
                      <a:cubicBezTo>
                        <a:pt x="449" y="223"/>
                        <a:pt x="313" y="255"/>
                        <a:pt x="311" y="256"/>
                      </a:cubicBezTo>
                      <a:cubicBezTo>
                        <a:pt x="282" y="249"/>
                        <a:pt x="232" y="263"/>
                        <a:pt x="225" y="234"/>
                      </a:cubicBezTo>
                      <a:cubicBezTo>
                        <a:pt x="200" y="133"/>
                        <a:pt x="276" y="76"/>
                        <a:pt x="332" y="19"/>
                      </a:cubicBezTo>
                      <a:cubicBezTo>
                        <a:pt x="382" y="26"/>
                        <a:pt x="452" y="0"/>
                        <a:pt x="483" y="41"/>
                      </a:cubicBezTo>
                      <a:cubicBezTo>
                        <a:pt x="577" y="167"/>
                        <a:pt x="400" y="233"/>
                        <a:pt x="332" y="256"/>
                      </a:cubicBezTo>
                      <a:cubicBezTo>
                        <a:pt x="237" y="244"/>
                        <a:pt x="0" y="252"/>
                        <a:pt x="139" y="84"/>
                      </a:cubicBezTo>
                      <a:cubicBezTo>
                        <a:pt x="153" y="67"/>
                        <a:pt x="182" y="69"/>
                        <a:pt x="203" y="62"/>
                      </a:cubicBezTo>
                      <a:cubicBezTo>
                        <a:pt x="233" y="68"/>
                        <a:pt x="361" y="62"/>
                        <a:pt x="332" y="148"/>
                      </a:cubicBezTo>
                      <a:cubicBezTo>
                        <a:pt x="322" y="177"/>
                        <a:pt x="295" y="198"/>
                        <a:pt x="268" y="213"/>
                      </a:cubicBezTo>
                      <a:cubicBezTo>
                        <a:pt x="228" y="235"/>
                        <a:pt x="139" y="256"/>
                        <a:pt x="139" y="256"/>
                      </a:cubicBezTo>
                      <a:cubicBezTo>
                        <a:pt x="103" y="249"/>
                        <a:pt x="57" y="260"/>
                        <a:pt x="31" y="234"/>
                      </a:cubicBezTo>
                      <a:cubicBezTo>
                        <a:pt x="15" y="218"/>
                        <a:pt x="37" y="186"/>
                        <a:pt x="53" y="170"/>
                      </a:cubicBezTo>
                      <a:cubicBezTo>
                        <a:pt x="79" y="145"/>
                        <a:pt x="165" y="118"/>
                        <a:pt x="203" y="105"/>
                      </a:cubicBezTo>
                      <a:cubicBezTo>
                        <a:pt x="303" y="112"/>
                        <a:pt x="428" y="61"/>
                        <a:pt x="504" y="127"/>
                      </a:cubicBezTo>
                      <a:cubicBezTo>
                        <a:pt x="550" y="167"/>
                        <a:pt x="375" y="256"/>
                        <a:pt x="375" y="256"/>
                      </a:cubicBezTo>
                      <a:cubicBezTo>
                        <a:pt x="361" y="234"/>
                        <a:pt x="336" y="217"/>
                        <a:pt x="332" y="191"/>
                      </a:cubicBezTo>
                      <a:cubicBezTo>
                        <a:pt x="320" y="107"/>
                        <a:pt x="364" y="98"/>
                        <a:pt x="418" y="62"/>
                      </a:cubicBezTo>
                      <a:cubicBezTo>
                        <a:pt x="447" y="69"/>
                        <a:pt x="481" y="65"/>
                        <a:pt x="504" y="84"/>
                      </a:cubicBezTo>
                      <a:cubicBezTo>
                        <a:pt x="606" y="169"/>
                        <a:pt x="510" y="252"/>
                        <a:pt x="440" y="299"/>
                      </a:cubicBezTo>
                      <a:cubicBezTo>
                        <a:pt x="418" y="292"/>
                        <a:pt x="395" y="287"/>
                        <a:pt x="375" y="277"/>
                      </a:cubicBezTo>
                      <a:cubicBezTo>
                        <a:pt x="352" y="265"/>
                        <a:pt x="335" y="242"/>
                        <a:pt x="311" y="234"/>
                      </a:cubicBezTo>
                      <a:cubicBezTo>
                        <a:pt x="290" y="227"/>
                        <a:pt x="268" y="234"/>
                        <a:pt x="246" y="234"/>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50" name="Arc 26"/>
                <p:cNvSpPr>
                  <a:spLocks/>
                </p:cNvSpPr>
                <p:nvPr/>
              </p:nvSpPr>
              <p:spPr bwMode="auto">
                <a:xfrm rot="-2936479">
                  <a:off x="2332" y="7480"/>
                  <a:ext cx="1440" cy="14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51" name="Arc 27"/>
                <p:cNvSpPr>
                  <a:spLocks/>
                </p:cNvSpPr>
                <p:nvPr/>
              </p:nvSpPr>
              <p:spPr bwMode="auto">
                <a:xfrm rot="-13240053">
                  <a:off x="2255" y="5142"/>
                  <a:ext cx="1440" cy="14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1052" name="Arc 28"/>
              <p:cNvSpPr>
                <a:spLocks/>
              </p:cNvSpPr>
              <p:nvPr/>
            </p:nvSpPr>
            <p:spPr bwMode="auto">
              <a:xfrm rot="7908142">
                <a:off x="6837" y="7799"/>
                <a:ext cx="2191" cy="22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cxnSp>
            <p:nvCxnSpPr>
              <p:cNvPr id="1053" name="AutoShape 29"/>
              <p:cNvCxnSpPr>
                <a:cxnSpLocks noChangeShapeType="1"/>
              </p:cNvCxnSpPr>
              <p:nvPr/>
            </p:nvCxnSpPr>
            <p:spPr bwMode="auto">
              <a:xfrm flipH="1">
                <a:off x="8081" y="7572"/>
                <a:ext cx="1715" cy="1913"/>
              </a:xfrm>
              <a:prstGeom prst="straightConnector1">
                <a:avLst/>
              </a:prstGeom>
              <a:noFill/>
              <a:ln w="9525">
                <a:solidFill>
                  <a:srgbClr val="000000"/>
                </a:solidFill>
                <a:round/>
                <a:headEnd/>
                <a:tailEnd type="triangle" w="med" len="med"/>
              </a:ln>
            </p:spPr>
          </p:cxnSp>
        </p:grpSp>
        <p:sp>
          <p:nvSpPr>
            <p:cNvPr id="1054" name="Arc 30"/>
            <p:cNvSpPr>
              <a:spLocks/>
            </p:cNvSpPr>
            <p:nvPr/>
          </p:nvSpPr>
          <p:spPr bwMode="auto">
            <a:xfrm rot="-2797809">
              <a:off x="6364" y="11441"/>
              <a:ext cx="2191" cy="22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8" name="Rechteck 27"/>
          <p:cNvSpPr/>
          <p:nvPr/>
        </p:nvSpPr>
        <p:spPr>
          <a:xfrm>
            <a:off x="899592" y="1556792"/>
            <a:ext cx="784887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linds(horizontal)">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44"/>
                                        </p:tgtEl>
                                        <p:attrNameLst>
                                          <p:attrName>style.visibility</p:attrName>
                                        </p:attrNameLst>
                                      </p:cBhvr>
                                      <p:to>
                                        <p:strVal val="visible"/>
                                      </p:to>
                                    </p:set>
                                    <p:animEffect transition="in" filter="blinds(horizontal)">
                                      <p:cBhvr>
                                        <p:cTn id="27" dur="500"/>
                                        <p:tgtEl>
                                          <p:spTgt spid="10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34"/>
                                        </p:tgtEl>
                                      </p:cBhvr>
                                    </p:animEffect>
                                    <p:set>
                                      <p:cBhvr>
                                        <p:cTn id="32" dur="1" fill="hold">
                                          <p:stCondLst>
                                            <p:cond delay="499"/>
                                          </p:stCondLst>
                                        </p:cTn>
                                        <p:tgtEl>
                                          <p:spTgt spid="34"/>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1026"/>
                                        </p:tgtEl>
                                      </p:cBhvr>
                                    </p:animEffect>
                                    <p:set>
                                      <p:cBhvr>
                                        <p:cTn id="35" dur="1" fill="hold">
                                          <p:stCondLst>
                                            <p:cond delay="499"/>
                                          </p:stCondLst>
                                        </p:cTn>
                                        <p:tgtEl>
                                          <p:spTgt spid="1026"/>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500"/>
                                        <p:tgtEl>
                                          <p:spTgt spid="1044"/>
                                        </p:tgtEl>
                                      </p:cBhvr>
                                    </p:animEffect>
                                    <p:set>
                                      <p:cBhvr>
                                        <p:cTn id="38" dur="1" fill="hold">
                                          <p:stCondLst>
                                            <p:cond delay="499"/>
                                          </p:stCondLst>
                                        </p:cTn>
                                        <p:tgtEl>
                                          <p:spTgt spid="104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0" nodeType="clickEffect">
                                  <p:stCondLst>
                                    <p:cond delay="0"/>
                                  </p:stCondLst>
                                  <p:childTnLst>
                                    <p:animEffect transition="out" filter="blinds(horizontal)">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0" nodeType="clickEffect">
                                  <p:stCondLst>
                                    <p:cond delay="0"/>
                                  </p:stCondLst>
                                  <p:childTnLst>
                                    <p:animEffect transition="out" filter="blinds(horizontal)">
                                      <p:cBhvr>
                                        <p:cTn id="47" dur="500"/>
                                        <p:tgtEl>
                                          <p:spTgt spid="25"/>
                                        </p:tgtEl>
                                      </p:cBhvr>
                                    </p:animEffect>
                                    <p:set>
                                      <p:cBhvr>
                                        <p:cTn id="48"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sz="3600" dirty="0" smtClean="0">
                <a:solidFill>
                  <a:srgbClr val="000000"/>
                </a:solidFill>
                <a:latin typeface="Verdana" pitchFamily="34" charset="0"/>
              </a:rPr>
              <a:t>Reaktion in der Petrischale</a:t>
            </a:r>
            <a:endParaRPr lang="de-DE" dirty="0" smtClean="0">
              <a:latin typeface="Verdana" pitchFamily="34" charset="0"/>
            </a:endParaRPr>
          </a:p>
        </p:txBody>
      </p:sp>
      <p:sp>
        <p:nvSpPr>
          <p:cNvPr id="9" name="Fußzeilenplatzhalter 3"/>
          <p:cNvSpPr>
            <a:spLocks noGrp="1"/>
          </p:cNvSpPr>
          <p:nvPr>
            <p:ph type="ftr" sz="quarter" idx="11"/>
          </p:nvPr>
        </p:nvSpPr>
        <p:spPr>
          <a:xfrm>
            <a:off x="2267744" y="6248400"/>
            <a:ext cx="4688160"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Leipzig, Workshop "</a:t>
            </a:r>
            <a:r>
              <a:rPr lang="de-DE" dirty="0" err="1" smtClean="0">
                <a:solidFill>
                  <a:schemeClr val="bg1">
                    <a:lumMod val="65000"/>
                  </a:schemeClr>
                </a:solidFill>
                <a:latin typeface="Verdana" pitchFamily="34" charset="0"/>
                <a:ea typeface="Verdana" pitchFamily="34" charset="0"/>
                <a:cs typeface="Verdana" pitchFamily="34" charset="0"/>
              </a:rPr>
              <a:t>AmH</a:t>
            </a:r>
            <a:r>
              <a:rPr lang="de-DE" dirty="0" smtClean="0">
                <a:solidFill>
                  <a:schemeClr val="bg1">
                    <a:lumMod val="65000"/>
                  </a:schemeClr>
                </a:solidFill>
                <a:latin typeface="Verdana" pitchFamily="34" charset="0"/>
                <a:ea typeface="Verdana" pitchFamily="34" charset="0"/>
                <a:cs typeface="Verdana" pitchFamily="34" charset="0"/>
              </a:rPr>
              <a:t>" </a:t>
            </a:r>
            <a:r>
              <a:rPr lang="de-DE" dirty="0" err="1" smtClean="0">
                <a:solidFill>
                  <a:schemeClr val="bg1">
                    <a:lumMod val="65000"/>
                  </a:schemeClr>
                </a:solidFill>
                <a:latin typeface="Verdana" pitchFamily="34" charset="0"/>
                <a:ea typeface="Verdana" pitchFamily="34" charset="0"/>
                <a:cs typeface="Verdana" pitchFamily="34" charset="0"/>
              </a:rPr>
              <a:t>Löbau</a:t>
            </a:r>
            <a:r>
              <a:rPr lang="de-DE" dirty="0" smtClean="0">
                <a:solidFill>
                  <a:schemeClr val="bg1">
                    <a:lumMod val="65000"/>
                  </a:schemeClr>
                </a:solidFill>
                <a:latin typeface="Verdana" pitchFamily="34" charset="0"/>
                <a:ea typeface="Verdana" pitchFamily="34" charset="0"/>
                <a:cs typeface="Verdana" pitchFamily="34" charset="0"/>
              </a:rPr>
              <a:t>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8" name="petrischale_1.avi">
            <a:hlinkClick r:id="" action="ppaction://media"/>
          </p:cNvPr>
          <p:cNvPicPr>
            <a:picLocks noRot="1" noChangeAspect="1"/>
          </p:cNvPicPr>
          <p:nvPr>
            <a:videoFile r:link="rId1"/>
          </p:nvPr>
        </p:nvPicPr>
        <p:blipFill>
          <a:blip r:embed="rId4" cstate="print"/>
          <a:stretch>
            <a:fillRect/>
          </a:stretch>
        </p:blipFill>
        <p:spPr bwMode="auto">
          <a:xfrm>
            <a:off x="1907704" y="1700808"/>
            <a:ext cx="5261181" cy="3945886"/>
          </a:xfrm>
          <a:prstGeom prst="rect">
            <a:avLst/>
          </a:prstGeom>
          <a:noFill/>
          <a:ln w="9525">
            <a:noFill/>
            <a:miter lim="800000"/>
            <a:headEnd/>
            <a:tailEnd/>
          </a:ln>
        </p:spPr>
      </p:pic>
      <p:sp>
        <p:nvSpPr>
          <p:cNvPr id="10" name="Textfeld 9"/>
          <p:cNvSpPr txBox="1"/>
          <p:nvPr/>
        </p:nvSpPr>
        <p:spPr>
          <a:xfrm>
            <a:off x="395536" y="5775647"/>
            <a:ext cx="8238602" cy="707886"/>
          </a:xfrm>
          <a:prstGeom prst="rect">
            <a:avLst/>
          </a:prstGeom>
          <a:noFill/>
        </p:spPr>
        <p:txBody>
          <a:bodyPr wrap="square" rtlCol="0">
            <a:spAutoFit/>
          </a:bodyPr>
          <a:lstStyle/>
          <a:p>
            <a:r>
              <a:rPr lang="de-DE" sz="2000" dirty="0" smtClean="0">
                <a:latin typeface="Verdana" pitchFamily="34" charset="0"/>
                <a:ea typeface="Verdana" pitchFamily="34" charset="0"/>
                <a:cs typeface="Verdana" pitchFamily="34" charset="0"/>
              </a:rPr>
              <a:t>Link zum Video: www.stäudel.de/ressourcen/petrischale_1.avi</a:t>
            </a:r>
          </a:p>
          <a:p>
            <a:endParaRPr lang="de-DE" sz="2000" dirty="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609600"/>
            <a:ext cx="7918648" cy="1143000"/>
          </a:xfrm>
        </p:spPr>
        <p:txBody>
          <a:bodyPr/>
          <a:lstStyle/>
          <a:p>
            <a:r>
              <a:rPr lang="de-DE" sz="2800" dirty="0" smtClean="0">
                <a:latin typeface="Verdana" pitchFamily="34" charset="0"/>
              </a:rPr>
              <a:t>Wie die „Aufgaben“ in die naturwissenschaftlichen Fächer kamen</a:t>
            </a:r>
          </a:p>
        </p:txBody>
      </p:sp>
      <p:sp>
        <p:nvSpPr>
          <p:cNvPr id="9" name="Fußzeilenplatzhalter 3"/>
          <p:cNvSpPr>
            <a:spLocks noGrp="1"/>
          </p:cNvSpPr>
          <p:nvPr>
            <p:ph type="ftr" sz="quarter" idx="11"/>
          </p:nvPr>
        </p:nvSpPr>
        <p:spPr>
          <a:xfrm>
            <a:off x="2267744" y="6248400"/>
            <a:ext cx="4688160"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Dr. L. </a:t>
            </a:r>
            <a:r>
              <a:rPr lang="de-DE" dirty="0" err="1" smtClean="0">
                <a:solidFill>
                  <a:schemeClr val="bg1">
                    <a:lumMod val="65000"/>
                  </a:schemeClr>
                </a:solidFill>
                <a:latin typeface="Verdana" pitchFamily="34" charset="0"/>
                <a:ea typeface="Verdana" pitchFamily="34" charset="0"/>
                <a:cs typeface="Verdana" pitchFamily="34" charset="0"/>
              </a:rPr>
              <a:t>Stäudel</a:t>
            </a:r>
            <a:r>
              <a:rPr lang="de-DE" dirty="0" smtClean="0">
                <a:solidFill>
                  <a:schemeClr val="bg1">
                    <a:lumMod val="65000"/>
                  </a:schemeClr>
                </a:solidFill>
                <a:latin typeface="Verdana" pitchFamily="34" charset="0"/>
                <a:ea typeface="Verdana" pitchFamily="34" charset="0"/>
                <a:cs typeface="Verdana" pitchFamily="34" charset="0"/>
              </a:rPr>
              <a:t>, Leipzig, Workshop "</a:t>
            </a:r>
            <a:r>
              <a:rPr lang="de-DE" dirty="0" err="1" smtClean="0">
                <a:solidFill>
                  <a:schemeClr val="bg1">
                    <a:lumMod val="65000"/>
                  </a:schemeClr>
                </a:solidFill>
                <a:latin typeface="Verdana" pitchFamily="34" charset="0"/>
                <a:ea typeface="Verdana" pitchFamily="34" charset="0"/>
                <a:cs typeface="Verdana" pitchFamily="34" charset="0"/>
              </a:rPr>
              <a:t>AmH</a:t>
            </a:r>
            <a:r>
              <a:rPr lang="de-DE" dirty="0" smtClean="0">
                <a:solidFill>
                  <a:schemeClr val="bg1">
                    <a:lumMod val="65000"/>
                  </a:schemeClr>
                </a:solidFill>
                <a:latin typeface="Verdana" pitchFamily="34" charset="0"/>
                <a:ea typeface="Verdana" pitchFamily="34" charset="0"/>
                <a:cs typeface="Verdana" pitchFamily="34" charset="0"/>
              </a:rPr>
              <a:t>" </a:t>
            </a:r>
            <a:br>
              <a:rPr lang="de-DE" dirty="0" smtClean="0">
                <a:solidFill>
                  <a:schemeClr val="bg1">
                    <a:lumMod val="65000"/>
                  </a:schemeClr>
                </a:solidFill>
                <a:latin typeface="Verdana" pitchFamily="34" charset="0"/>
                <a:ea typeface="Verdana" pitchFamily="34" charset="0"/>
                <a:cs typeface="Verdana" pitchFamily="34" charset="0"/>
              </a:rPr>
            </a:br>
            <a:r>
              <a:rPr lang="de-DE" dirty="0" err="1" smtClean="0">
                <a:solidFill>
                  <a:schemeClr val="bg1">
                    <a:lumMod val="65000"/>
                  </a:schemeClr>
                </a:solidFill>
                <a:latin typeface="Verdana" pitchFamily="34" charset="0"/>
                <a:ea typeface="Verdana" pitchFamily="34" charset="0"/>
                <a:cs typeface="Verdana" pitchFamily="34" charset="0"/>
              </a:rPr>
              <a:t>Löbau</a:t>
            </a:r>
            <a:r>
              <a:rPr lang="de-DE" dirty="0" smtClean="0">
                <a:solidFill>
                  <a:schemeClr val="bg1">
                    <a:lumMod val="65000"/>
                  </a:schemeClr>
                </a:solidFill>
                <a:latin typeface="Verdana" pitchFamily="34" charset="0"/>
                <a:ea typeface="Verdana" pitchFamily="34" charset="0"/>
                <a:cs typeface="Verdana" pitchFamily="34" charset="0"/>
              </a:rPr>
              <a:t> 15.01.2014</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2" name="Textfeld 11"/>
          <p:cNvSpPr txBox="1"/>
          <p:nvPr/>
        </p:nvSpPr>
        <p:spPr>
          <a:xfrm>
            <a:off x="2627784" y="4941168"/>
            <a:ext cx="3820277" cy="830997"/>
          </a:xfrm>
          <a:prstGeom prst="rect">
            <a:avLst/>
          </a:prstGeom>
          <a:noFill/>
        </p:spPr>
        <p:txBody>
          <a:bodyPr wrap="none" rtlCol="0">
            <a:spAutoFit/>
          </a:bodyPr>
          <a:lstStyle/>
          <a:p>
            <a:pPr algn="ctr"/>
            <a:r>
              <a:rPr lang="de-DE" dirty="0" smtClean="0">
                <a:latin typeface="Verdana" pitchFamily="34" charset="0"/>
                <a:ea typeface="Verdana" pitchFamily="34" charset="0"/>
                <a:cs typeface="Verdana" pitchFamily="34" charset="0"/>
              </a:rPr>
              <a:t>naturwissenschaftlicher</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Unterricht</a:t>
            </a:r>
            <a:endParaRPr lang="de-DE" dirty="0">
              <a:latin typeface="Verdana" pitchFamily="34" charset="0"/>
              <a:ea typeface="Verdana" pitchFamily="34" charset="0"/>
              <a:cs typeface="Verdana" pitchFamily="34" charset="0"/>
            </a:endParaRPr>
          </a:p>
        </p:txBody>
      </p:sp>
      <p:sp>
        <p:nvSpPr>
          <p:cNvPr id="15" name="Pfeil nach rechts 14"/>
          <p:cNvSpPr/>
          <p:nvPr/>
        </p:nvSpPr>
        <p:spPr>
          <a:xfrm rot="5400000">
            <a:off x="3768328" y="3872632"/>
            <a:ext cx="1103287"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2924705" y="2132856"/>
            <a:ext cx="2852769" cy="1200329"/>
          </a:xfrm>
          <a:prstGeom prst="rect">
            <a:avLst/>
          </a:prstGeom>
          <a:noFill/>
        </p:spPr>
        <p:txBody>
          <a:bodyPr wrap="none" rtlCol="0">
            <a:spAutoFit/>
          </a:bodyPr>
          <a:lstStyle/>
          <a:p>
            <a:pPr algn="ctr"/>
            <a:r>
              <a:rPr lang="de-DE" dirty="0" smtClean="0">
                <a:latin typeface="Verdana" pitchFamily="34" charset="0"/>
                <a:ea typeface="Verdana" pitchFamily="34" charset="0"/>
                <a:cs typeface="Verdana" pitchFamily="34" charset="0"/>
              </a:rPr>
              <a:t>Lernpsychologie</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Konstruktivismus</a:t>
            </a:r>
            <a:endParaRPr lang="de-DE" dirty="0">
              <a:latin typeface="Verdana" pitchFamily="34" charset="0"/>
              <a:ea typeface="Verdana" pitchFamily="34" charset="0"/>
              <a:cs typeface="Verdana" pitchFamily="34" charset="0"/>
            </a:endParaRPr>
          </a:p>
        </p:txBody>
      </p:sp>
      <p:sp>
        <p:nvSpPr>
          <p:cNvPr id="8" name="Textfeld 7"/>
          <p:cNvSpPr txBox="1"/>
          <p:nvPr/>
        </p:nvSpPr>
        <p:spPr>
          <a:xfrm>
            <a:off x="323528" y="3429000"/>
            <a:ext cx="2379241" cy="461665"/>
          </a:xfrm>
          <a:prstGeom prst="rect">
            <a:avLst/>
          </a:prstGeom>
          <a:noFill/>
        </p:spPr>
        <p:txBody>
          <a:bodyPr wrap="none" rtlCol="0">
            <a:spAutoFit/>
          </a:bodyPr>
          <a:lstStyle/>
          <a:p>
            <a:r>
              <a:rPr lang="de-DE" dirty="0" smtClean="0">
                <a:latin typeface="Verdana" pitchFamily="34" charset="0"/>
                <a:ea typeface="Verdana" pitchFamily="34" charset="0"/>
                <a:cs typeface="Verdana" pitchFamily="34" charset="0"/>
              </a:rPr>
              <a:t>TIMSS / PISA </a:t>
            </a:r>
            <a:endParaRPr lang="de-DE" dirty="0">
              <a:latin typeface="Verdana" pitchFamily="34" charset="0"/>
              <a:ea typeface="Verdana" pitchFamily="34" charset="0"/>
              <a:cs typeface="Verdana" pitchFamily="34" charset="0"/>
            </a:endParaRPr>
          </a:p>
        </p:txBody>
      </p:sp>
      <p:sp>
        <p:nvSpPr>
          <p:cNvPr id="10" name="Textfeld 9"/>
          <p:cNvSpPr txBox="1"/>
          <p:nvPr/>
        </p:nvSpPr>
        <p:spPr>
          <a:xfrm>
            <a:off x="5886017" y="3284984"/>
            <a:ext cx="3078471" cy="830997"/>
          </a:xfrm>
          <a:prstGeom prst="rect">
            <a:avLst/>
          </a:prstGeom>
          <a:noFill/>
        </p:spPr>
        <p:txBody>
          <a:bodyPr wrap="none" rtlCol="0">
            <a:spAutoFit/>
          </a:bodyPr>
          <a:lstStyle/>
          <a:p>
            <a:pPr algn="ctr"/>
            <a:r>
              <a:rPr lang="de-DE" dirty="0" smtClean="0">
                <a:latin typeface="Verdana" pitchFamily="34" charset="0"/>
                <a:ea typeface="Verdana" pitchFamily="34" charset="0"/>
                <a:cs typeface="Verdana" pitchFamily="34" charset="0"/>
              </a:rPr>
              <a:t>Baumert-Expertise</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SINUS</a:t>
            </a:r>
            <a:endParaRPr lang="de-DE" dirty="0">
              <a:latin typeface="Verdana" pitchFamily="34" charset="0"/>
              <a:ea typeface="Verdana" pitchFamily="34" charset="0"/>
              <a:cs typeface="Verdana" pitchFamily="34" charset="0"/>
            </a:endParaRPr>
          </a:p>
        </p:txBody>
      </p:sp>
      <p:sp>
        <p:nvSpPr>
          <p:cNvPr id="11" name="Pfeil nach rechts 10"/>
          <p:cNvSpPr/>
          <p:nvPr/>
        </p:nvSpPr>
        <p:spPr>
          <a:xfrm rot="2955828">
            <a:off x="960017" y="4263489"/>
            <a:ext cx="1103287"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rechts 12"/>
          <p:cNvSpPr/>
          <p:nvPr/>
        </p:nvSpPr>
        <p:spPr>
          <a:xfrm rot="7873127">
            <a:off x="6589654" y="4334052"/>
            <a:ext cx="1103287"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8" grpId="0"/>
      <p:bldP spid="8" grpId="0"/>
      <p:bldP spid="10" grpId="0"/>
      <p:bldP spid="11" grpId="0" animBg="1"/>
      <p:bldP spid="13" grpId="0" animBg="1"/>
    </p:bld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2135</Words>
  <Application>Microsoft Office PowerPoint</Application>
  <PresentationFormat>Bildschirmpräsentation (4:3)</PresentationFormat>
  <Paragraphs>399</Paragraphs>
  <Slides>49</Slides>
  <Notes>5</Notes>
  <HiddenSlides>0</HiddenSlides>
  <MMClips>3</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49</vt:i4>
      </vt:variant>
    </vt:vector>
  </HeadingPairs>
  <TitlesOfParts>
    <vt:vector size="51" baseType="lpstr">
      <vt:lpstr>Standarddesign</vt:lpstr>
      <vt:lpstr>Diagramm</vt:lpstr>
      <vt:lpstr>Aufgaben mit gestuften Hilfen im naturwissenschaftlichen  Unterricht</vt:lpstr>
      <vt:lpstr>Hinweis</vt:lpstr>
      <vt:lpstr>Zum Ablauf des Workshops</vt:lpstr>
      <vt:lpstr>Ein erstes Beispiel: das notwendige Vorwissen</vt:lpstr>
      <vt:lpstr>Reaktion in der Petrischale</vt:lpstr>
      <vt:lpstr>Folie 6</vt:lpstr>
      <vt:lpstr>Folie 7</vt:lpstr>
      <vt:lpstr>Reaktion in der Petrischale</vt:lpstr>
      <vt:lpstr>Wie die „Aufgaben“ in die naturwissenschaftlichen Fächer kamen</vt:lpstr>
      <vt:lpstr>TIMSS, PISA und die Aufgaben </vt:lpstr>
      <vt:lpstr>TIMSS, PISA und die Aufgaben </vt:lpstr>
      <vt:lpstr>TIMSS, PISA und die Aufgaben </vt:lpstr>
      <vt:lpstr>Folie 13</vt:lpstr>
      <vt:lpstr>LEV VYGOTSKI (1896-1934)</vt:lpstr>
      <vt:lpstr>Franz E. WEINERT (1930 - 2001)</vt:lpstr>
      <vt:lpstr>Baumert-Expertise (BLK) und SINUS</vt:lpstr>
      <vt:lpstr>Folie 17</vt:lpstr>
      <vt:lpstr>Was macht eine Aufgabe zu einer  guten Aufgabe?</vt:lpstr>
      <vt:lpstr>Reorganisation von (Alltags-) Wissen Ein Beispiel aus der SINUS-Arbeit</vt:lpstr>
      <vt:lpstr>Variation von Experimenten durch Analogie-Konstruktion</vt:lpstr>
      <vt:lpstr>Was sich als Inhalt für Aufgaben  besonders gut eignet:</vt:lpstr>
      <vt:lpstr>Ausprobieren!</vt:lpstr>
      <vt:lpstr>Wie die Hilfen „gestrickt“ sind</vt:lpstr>
      <vt:lpstr>Folie 24</vt:lpstr>
      <vt:lpstr>Inhaltliche Hilfen</vt:lpstr>
      <vt:lpstr>Lernstrategische Hilfen</vt:lpstr>
      <vt:lpstr>Eine kurze Übung</vt:lpstr>
      <vt:lpstr>Folie 28</vt:lpstr>
      <vt:lpstr>Hilfen, die die Ballonaufgabe unterstützen</vt:lpstr>
      <vt:lpstr>Folie 30</vt:lpstr>
      <vt:lpstr>Läuft das Glas aus? Ein Beispiel für den nw Anfangsunterricht</vt:lpstr>
      <vt:lpstr>Läuft das Glas aus?</vt:lpstr>
      <vt:lpstr>Die Konstruktion der Hilfen (I)</vt:lpstr>
      <vt:lpstr>Die Konstruktion der Hilfen (II)</vt:lpstr>
      <vt:lpstr>Folie 35</vt:lpstr>
      <vt:lpstr>Faustregeln zur Entwicklung von „Aufgaben mit gestuften Hilfen“</vt:lpstr>
      <vt:lpstr>Eigene Aufgaben entwickeln</vt:lpstr>
      <vt:lpstr>Zur Gruppenarbeit:  </vt:lpstr>
      <vt:lpstr>Ihre Themen  Klebstoff Wasser HIV versus Grippe Thermosgefäße Druck und Fläche Ausscheidungsorgan Lunge Destillation</vt:lpstr>
      <vt:lpstr>Warum Aufgaben mit Hilfen lernwirksam sind</vt:lpstr>
      <vt:lpstr>Lernleistungen  (Bsp. 5-Cent-Münze)</vt:lpstr>
      <vt:lpstr>Innersubjektive Effekte</vt:lpstr>
      <vt:lpstr>Attributionen</vt:lpstr>
      <vt:lpstr>Folie 44</vt:lpstr>
      <vt:lpstr>Ressourcen für  „Aufgaben mit gestuften Hilfen“</vt:lpstr>
      <vt:lpstr>Aktuell: Hilfen via Tablet oder Smartphone </vt:lpstr>
      <vt:lpstr>Hilfen via Tablet oder Smartphone </vt:lpstr>
      <vt:lpstr>Was wir zur Verfügung stellen  </vt:lpstr>
      <vt:lpstr>Um Ihre Arbeit allen anderen zur Verfügung   zu stellen senden Sie sie bitte an meine   Mailadresse:  lutz.staeudel@gmail.com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Aufgaben mit gestuften Hilfen im naturwissenschaftlichen  Unterricht</dc:title>
  <dc:creator>lutz</dc:creator>
  <cp:lastModifiedBy>neu</cp:lastModifiedBy>
  <cp:revision>62</cp:revision>
  <cp:lastPrinted>2003-01-21T20:18:27Z</cp:lastPrinted>
  <dcterms:created xsi:type="dcterms:W3CDTF">2001-10-21T10:59:44Z</dcterms:created>
  <dcterms:modified xsi:type="dcterms:W3CDTF">2014-01-15T17:02:21Z</dcterms:modified>
</cp:coreProperties>
</file>