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59" r:id="rId5"/>
    <p:sldId id="266" r:id="rId6"/>
    <p:sldId id="260" r:id="rId7"/>
    <p:sldId id="262" r:id="rId8"/>
    <p:sldId id="263" r:id="rId9"/>
    <p:sldId id="264" r:id="rId10"/>
    <p:sldId id="261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BF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65" d="100"/>
          <a:sy n="65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47051-2464-40B8-B0CD-C45F7E21DE3B}" type="datetimeFigureOut">
              <a:rPr lang="de-DE" smtClean="0"/>
              <a:pPr/>
              <a:t>26.03.2014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31B88-5B2D-4C31-8DF6-4D61272BD4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Dr. Lutz Stäudel, Leipzig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77C4-5B76-42AE-B888-7A3EC192BDC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nachrichten.t-online.de/bund-menschheit-verschwendet-grosse-mengen-unsichtbares-wasser-/id_18159038/index" TargetMode="External"/><Relationship Id="rId4" Type="http://schemas.openxmlformats.org/officeDocument/2006/relationships/hyperlink" Target="http://de.wikipedia.org/wiki/Virtuelles_Wass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-institut.de/images/benzinabsatz1970Balken.gif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vwl-nachhaltig.de/VGR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vwl-nachhaltig.de/VGR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footprint.org/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de.wikipedia.org/wiki/Virtuelles_Wass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endepunkte.wordpress.com/2010/06/13/so-leben-wie-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Nachwachsende Rohstoffe</a:t>
            </a:r>
            <a:b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Teil 2</a:t>
            </a:r>
            <a:endParaRPr lang="de-DE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Dr. Lutz Stäudel</a:t>
            </a:r>
            <a:br>
              <a:rPr lang="de-DE" dirty="0" smtClean="0"/>
            </a:br>
            <a:r>
              <a:rPr lang="de-DE" dirty="0" smtClean="0"/>
              <a:t>Leipzig </a:t>
            </a:r>
            <a:r>
              <a:rPr lang="de-DE" dirty="0" smtClean="0"/>
              <a:t>27.03.2014</a:t>
            </a:r>
            <a:endParaRPr lang="de-DE" dirty="0"/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884" cy="11967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248650" cy="424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971600" y="188640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Virtuelles Wasser II</a:t>
            </a:r>
            <a:br>
              <a:rPr lang="de-DE" sz="3600" dirty="0" smtClean="0"/>
            </a:br>
            <a:r>
              <a:rPr lang="de-DE" dirty="0" smtClean="0"/>
              <a:t>produktbezogen</a:t>
            </a:r>
          </a:p>
          <a:p>
            <a:endParaRPr lang="de-DE" sz="1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3850010" cy="19598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539552" y="5517232"/>
            <a:ext cx="651621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Quelle: </a:t>
            </a:r>
            <a:r>
              <a:rPr lang="de-DE" sz="1100" dirty="0" err="1" smtClean="0"/>
              <a:t>Wikipedia</a:t>
            </a:r>
            <a:r>
              <a:rPr lang="de-DE" sz="1100" dirty="0" smtClean="0"/>
              <a:t>; </a:t>
            </a:r>
            <a:r>
              <a:rPr lang="de-DE" sz="1100" dirty="0" smtClean="0">
                <a:hlinkClick r:id="rId4"/>
              </a:rPr>
              <a:t>http://de.wikipedia.org/wiki/Virtuelles_Wasser</a:t>
            </a:r>
            <a:endParaRPr lang="de-DE" sz="1100" dirty="0" smtClean="0"/>
          </a:p>
          <a:p>
            <a:r>
              <a:rPr lang="de-DE" sz="1100" dirty="0" err="1" smtClean="0"/>
              <a:t>Biosprit</a:t>
            </a:r>
            <a:r>
              <a:rPr lang="de-DE" sz="1100" dirty="0" smtClean="0"/>
              <a:t>: Quelle: BUND </a:t>
            </a:r>
            <a:r>
              <a:rPr lang="de-DE" sz="1100" dirty="0" smtClean="0">
                <a:hlinkClick r:id="rId5"/>
              </a:rPr>
              <a:t>http://nachrichten.t-online.de/bund-menschheit-verschwendet-grosse-mengen-unsichtbares-wasser-/id_18159038/index</a:t>
            </a:r>
            <a:r>
              <a:rPr lang="de-DE" sz="1100" dirty="0" smtClean="0"/>
              <a:t> </a:t>
            </a:r>
          </a:p>
          <a:p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6948264" y="4149080"/>
            <a:ext cx="230425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err="1" smtClean="0"/>
              <a:t>Biosprit</a:t>
            </a:r>
            <a:r>
              <a:rPr lang="de-DE" dirty="0" smtClean="0"/>
              <a:t>: &gt; 1000 l / 1 l</a:t>
            </a:r>
          </a:p>
          <a:p>
            <a:endParaRPr lang="de-DE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030957" y="1916832"/>
            <a:ext cx="2113043" cy="131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188640"/>
            <a:ext cx="7920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Unterschiedliche Ergebnisse</a:t>
            </a:r>
            <a:br>
              <a:rPr lang="de-DE" sz="3600" dirty="0" smtClean="0"/>
            </a:br>
            <a:r>
              <a:rPr lang="de-DE" dirty="0" smtClean="0"/>
              <a:t>(wegen Betrachtung verschiedener Kriterien)</a:t>
            </a:r>
          </a:p>
          <a:p>
            <a:endParaRPr lang="de-DE" sz="14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683568" y="2132856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Biodiesel &amp; E10</a:t>
            </a:r>
            <a:endParaRPr lang="de-DE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275856" y="1458650"/>
            <a:ext cx="4392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Bauernverband: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Bioethanol aus deutscher Produktion verursacht - vom Acker bis in den Tank - heute nur halb so viel CO</a:t>
            </a:r>
            <a:r>
              <a:rPr lang="de-DE" sz="1200" dirty="0" smtClean="0"/>
              <a:t>2</a:t>
            </a:r>
            <a:r>
              <a:rPr lang="de-DE" dirty="0" smtClean="0"/>
              <a:t> wie Benzin aus fossilem Erdöl Mittelfristig seien </a:t>
            </a:r>
            <a:r>
              <a:rPr lang="de-DE" dirty="0" err="1" smtClean="0"/>
              <a:t>Verringe-rungen</a:t>
            </a:r>
            <a:r>
              <a:rPr lang="de-DE" dirty="0" smtClean="0"/>
              <a:t> der Treibhausgase um 70 % möglich.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139952" y="331982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Greenpeace</a:t>
            </a:r>
          </a:p>
          <a:p>
            <a:r>
              <a:rPr lang="de-DE" dirty="0" smtClean="0"/>
              <a:t>Der Einsatz von sogenanntem Bio- anstelle von normalem Mineralöl-Diesel löst keines der im Zusammenhang mit dem Verbrauch von fossilen Treibstoffen diskutierten Probleme.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83568" y="4653136"/>
            <a:ext cx="7848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Kritische Forscher</a:t>
            </a:r>
          </a:p>
          <a:p>
            <a:r>
              <a:rPr lang="de-DE" dirty="0" smtClean="0"/>
              <a:t>Biodiesel aus Raps kann bis zu 1,7 Mal schädlicher für das Klima sein als herkömmliches Benzin. (…) Grund ist die Düngung mit Stickstoff, der zum Teil als Lachgas (</a:t>
            </a:r>
            <a:r>
              <a:rPr lang="de-DE" dirty="0" err="1" smtClean="0"/>
              <a:t>Distickstoffmonoxid</a:t>
            </a:r>
            <a:r>
              <a:rPr lang="de-DE" dirty="0" smtClean="0"/>
              <a:t>) in die Atmosphäre gelangt. Der Stoff ist ein um den Faktor 300 stärkeres Treibhausgas als Kohlendioxid. </a:t>
            </a:r>
            <a:endParaRPr lang="de-DE" dirty="0"/>
          </a:p>
        </p:txBody>
      </p:sp>
      <p:pic>
        <p:nvPicPr>
          <p:cNvPr id="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pi-institut.de/images/benzinabsatz1970Balk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343775" cy="5467351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1475656" y="6021288"/>
            <a:ext cx="6797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UPI - Umwelt- und Prognose-Institut e.V.   </a:t>
            </a:r>
            <a:r>
              <a:rPr lang="de-DE" sz="1200" dirty="0" smtClean="0">
                <a:hlinkClick r:id="rId3"/>
              </a:rPr>
              <a:t>http://www.upi-institut.de/images/benzinabsatz1970Balken.gif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44660"/>
            <a:ext cx="7632848" cy="563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87624" y="836712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Vier Aufgaben:</a:t>
            </a:r>
          </a:p>
          <a:p>
            <a:endParaRPr lang="de-DE" sz="2800" dirty="0" smtClean="0"/>
          </a:p>
          <a:p>
            <a:pPr marL="360363" indent="-360363"/>
            <a:r>
              <a:rPr lang="de-DE" sz="2800" dirty="0" smtClean="0"/>
              <a:t>A 	</a:t>
            </a:r>
            <a:r>
              <a:rPr lang="de-DE" sz="2800" dirty="0" err="1" smtClean="0"/>
              <a:t>Biosprit</a:t>
            </a:r>
            <a:r>
              <a:rPr lang="de-DE" sz="2800" dirty="0" smtClean="0"/>
              <a:t> – wenn wir allen Diesel …… wie groß wäre die notwendige Fläche?</a:t>
            </a:r>
          </a:p>
          <a:p>
            <a:pPr marL="360363" indent="-360363"/>
            <a:endParaRPr lang="de-DE" sz="2800" dirty="0" smtClean="0"/>
          </a:p>
          <a:p>
            <a:pPr marL="360363" indent="-360363"/>
            <a:r>
              <a:rPr lang="de-DE" sz="2800" dirty="0" smtClean="0"/>
              <a:t>B  Stadtkultur und Ressource Holz</a:t>
            </a:r>
          </a:p>
          <a:p>
            <a:pPr marL="360363" indent="-360363"/>
            <a:endParaRPr lang="de-DE" sz="2800" dirty="0" smtClean="0"/>
          </a:p>
          <a:p>
            <a:pPr marL="360363" indent="-360363"/>
            <a:r>
              <a:rPr lang="de-DE" sz="2800" dirty="0" smtClean="0"/>
              <a:t>C 	Baumwoll-T-Shirt – ökologischer Rucksack und virtuelles Wasser</a:t>
            </a:r>
          </a:p>
          <a:p>
            <a:pPr marL="360363" indent="-360363"/>
            <a:endParaRPr lang="de-DE" sz="2800" dirty="0" smtClean="0"/>
          </a:p>
          <a:p>
            <a:pPr marL="360363" indent="-360363"/>
            <a:r>
              <a:rPr lang="de-DE" sz="2800" dirty="0" smtClean="0"/>
              <a:t>D 	Ölpalme als </a:t>
            </a:r>
            <a:r>
              <a:rPr lang="de-DE" sz="2800" dirty="0" err="1" smtClean="0"/>
              <a:t>NaWaRo</a:t>
            </a:r>
            <a:r>
              <a:rPr lang="de-DE" sz="2800" dirty="0" smtClean="0"/>
              <a:t>-Lieferant</a:t>
            </a:r>
          </a:p>
          <a:p>
            <a:pPr marL="360363" indent="-360363"/>
            <a:endParaRPr lang="de-DE" sz="2800" dirty="0"/>
          </a:p>
        </p:txBody>
      </p:sp>
      <p:pic>
        <p:nvPicPr>
          <p:cNvPr id="3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08112"/>
          </a:xfrm>
        </p:spPr>
        <p:txBody>
          <a:bodyPr/>
          <a:lstStyle/>
          <a:p>
            <a:r>
              <a:rPr lang="de-DE" dirty="0" smtClean="0"/>
              <a:t>Tenside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3672408" cy="39128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Schematischer Aufbau</a:t>
            </a:r>
          </a:p>
          <a:p>
            <a:pPr algn="l"/>
            <a:endParaRPr lang="de-DE" sz="2800" dirty="0">
              <a:solidFill>
                <a:schemeClr val="tx1"/>
              </a:solidFill>
            </a:endParaRP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Seife 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(Na-Salz einer Fettsäure)</a:t>
            </a:r>
          </a:p>
          <a:p>
            <a:pPr algn="l"/>
            <a:endParaRPr lang="de-DE" sz="2800" dirty="0">
              <a:solidFill>
                <a:schemeClr val="tx1"/>
              </a:solidFill>
            </a:endParaRP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Lineares Alkyl-Benzol-Sulfonat (LAS) </a:t>
            </a: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(anionisches Tensid)</a:t>
            </a:r>
          </a:p>
          <a:p>
            <a:pPr algn="l"/>
            <a:endParaRPr lang="de-DE" sz="2800" dirty="0">
              <a:solidFill>
                <a:schemeClr val="tx1"/>
              </a:solidFill>
            </a:endParaRP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Alkyl-</a:t>
            </a:r>
            <a:r>
              <a:rPr lang="de-DE" sz="2800" dirty="0" err="1" smtClean="0">
                <a:solidFill>
                  <a:schemeClr val="tx1"/>
                </a:solidFill>
              </a:rPr>
              <a:t>Poly</a:t>
            </a:r>
            <a:r>
              <a:rPr lang="de-DE" sz="2800" dirty="0" smtClean="0">
                <a:solidFill>
                  <a:schemeClr val="tx1"/>
                </a:solidFill>
              </a:rPr>
              <a:t>-</a:t>
            </a:r>
            <a:r>
              <a:rPr lang="de-DE" sz="2800" dirty="0" err="1" smtClean="0">
                <a:solidFill>
                  <a:schemeClr val="tx1"/>
                </a:solidFill>
              </a:rPr>
              <a:t>Glycosid</a:t>
            </a:r>
            <a:r>
              <a:rPr lang="de-DE" sz="2800" dirty="0" smtClean="0">
                <a:solidFill>
                  <a:schemeClr val="tx1"/>
                </a:solidFill>
              </a:rPr>
              <a:t> (APG)</a:t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(nicht-ionisches Tensid)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495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678" y="2636912"/>
            <a:ext cx="377674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429000"/>
            <a:ext cx="35669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6812" y="4581128"/>
            <a:ext cx="445366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APG</a:t>
            </a:r>
            <a:endParaRPr lang="de-DE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445366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ige Legende 4"/>
          <p:cNvSpPr/>
          <p:nvPr/>
        </p:nvSpPr>
        <p:spPr>
          <a:xfrm>
            <a:off x="452499" y="4293878"/>
            <a:ext cx="2448272" cy="1944216"/>
          </a:xfrm>
          <a:prstGeom prst="wedgeRectCallout">
            <a:avLst>
              <a:gd name="adj1" fmla="val 61528"/>
              <a:gd name="adj2" fmla="val -8373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Zucker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aus Stärke- oder Zucker-liefernden Pflanzen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6012160" y="4293096"/>
            <a:ext cx="2448272" cy="1944216"/>
          </a:xfrm>
          <a:prstGeom prst="wedgeRectCallout">
            <a:avLst>
              <a:gd name="adj1" fmla="val -51650"/>
              <a:gd name="adj2" fmla="val -8159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Fettsäure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aus Kokos- oder </a:t>
            </a:r>
            <a:r>
              <a:rPr lang="de-DE" sz="2000" dirty="0" err="1" smtClean="0">
                <a:solidFill>
                  <a:schemeClr val="tx1"/>
                </a:solidFill>
              </a:rPr>
              <a:t>Palmkernöl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85" y="476672"/>
            <a:ext cx="18439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05197"/>
            <a:ext cx="1853191" cy="27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437112"/>
            <a:ext cx="2381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5157192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692696"/>
            <a:ext cx="42484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Produktlinienanalyse</a:t>
            </a:r>
          </a:p>
          <a:p>
            <a:endParaRPr lang="de-DE" dirty="0" smtClean="0"/>
          </a:p>
          <a:p>
            <a:r>
              <a:rPr lang="de-DE" sz="1600" dirty="0" smtClean="0"/>
              <a:t>Die PLA ist die umfassendste Methode zur Beurteilung von Produkten. </a:t>
            </a:r>
          </a:p>
          <a:p>
            <a:endParaRPr lang="de-DE" sz="1600" dirty="0" smtClean="0"/>
          </a:p>
          <a:p>
            <a:r>
              <a:rPr lang="de-DE" sz="1600" dirty="0" smtClean="0"/>
              <a:t>Dabei werde neben der Umwelt auch die Aspekte Wirtschaft und Gesellschaft berücksichtigt. </a:t>
            </a:r>
          </a:p>
          <a:p>
            <a:endParaRPr lang="de-DE" sz="1600" dirty="0" smtClean="0"/>
          </a:p>
          <a:p>
            <a:r>
              <a:rPr lang="de-DE" sz="1600" dirty="0" smtClean="0"/>
              <a:t>Diese Einbeziehung von ökonomischen und gesellschaftlichen Aspekten unterscheidet die PLA von anderen Verfahren wie z.B. der  Ökobilanz. 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5589240"/>
            <a:ext cx="6564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Quelle: Katalyse Institut Köln </a:t>
            </a:r>
            <a:br>
              <a:rPr lang="de-DE" sz="1400" dirty="0" smtClean="0"/>
            </a:br>
            <a:r>
              <a:rPr lang="de-DE" sz="1400" dirty="0" smtClean="0"/>
              <a:t>http://www.umweltlexikon-online.de/RUBrechtmanagement/Produktlinienanalyse.php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4932040" y="3484986"/>
            <a:ext cx="3240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In der Praxis stößt man auf zwei prinzipielle Probleme: die große Vielfalt der zu erhebenden Information und die Komplexität ihrer Bewertungen. (z.B. Bilanzraum) 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339752" y="2204864"/>
            <a:ext cx="3888432" cy="30019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20700" dist="38100" dir="2700000" sx="108000" sy="108000" algn="tl" rotWithShape="0">
              <a:prstClr val="black">
                <a:alpha val="40000"/>
              </a:prstClr>
            </a:outerShdw>
          </a:effectLst>
        </p:spPr>
        <p:txBody>
          <a:bodyPr wrap="square" lIns="288000" tIns="252000" rIns="288000" bIns="252000" rtlCol="0">
            <a:spAutoFit/>
          </a:bodyPr>
          <a:lstStyle/>
          <a:p>
            <a:r>
              <a:rPr lang="de-DE" dirty="0" smtClean="0"/>
              <a:t>Daher:</a:t>
            </a:r>
          </a:p>
          <a:p>
            <a:r>
              <a:rPr lang="de-DE" dirty="0" smtClean="0"/>
              <a:t>Vereinfachte Verfahren, die bestimmte Aspekte herausstellen, andere aber nicht berücksichtigen, z.B. Ökobilanz, ökologischer Fußabdruck, virtuelles Wasser ….</a:t>
            </a:r>
          </a:p>
          <a:p>
            <a:endParaRPr lang="de-DE" dirty="0" smtClean="0"/>
          </a:p>
          <a:p>
            <a:r>
              <a:rPr lang="de-DE" dirty="0" smtClean="0"/>
              <a:t>Daher aber auch:</a:t>
            </a:r>
          </a:p>
          <a:p>
            <a:r>
              <a:rPr lang="de-DE" dirty="0" smtClean="0"/>
              <a:t>Unterschiede in den Bewertungen</a:t>
            </a:r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8365"/>
          <a:stretch>
            <a:fillRect/>
          </a:stretch>
        </p:blipFill>
        <p:spPr bwMode="auto">
          <a:xfrm>
            <a:off x="6804248" y="764704"/>
            <a:ext cx="144016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5672422" y="251356"/>
            <a:ext cx="264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Technikfolgenabschätzung</a:t>
            </a:r>
            <a:endParaRPr lang="de-DE" dirty="0"/>
          </a:p>
        </p:txBody>
      </p:sp>
      <p:pic>
        <p:nvPicPr>
          <p:cNvPr id="1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764704"/>
            <a:ext cx="45243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539552" y="692696"/>
            <a:ext cx="3384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Ökobilanz I</a:t>
            </a:r>
          </a:p>
          <a:p>
            <a:endParaRPr lang="de-DE" dirty="0" smtClean="0"/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 smtClean="0"/>
              <a:t>Entlang des Lebensweges eines Produktes werden die Stoff- und Energieströme des gesamten Produktsystems, also aller beteiligten Prozesse, analysiert.</a:t>
            </a:r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 smtClean="0"/>
              <a:t>Emissionen in Luft, Wasser und Boden sowie der Natur entnommene Ressourcen – werden systematisch erfasst und in der so genannten „Sachbilanz“ abgelegt.</a:t>
            </a:r>
          </a:p>
          <a:p>
            <a:pPr marL="177800" indent="-17780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dirty="0" smtClean="0"/>
              <a:t>Die potenziellen Umwelteffekte wie Treibhauseffekt, Sommersmog, Versauerung, Überdüngung etc. werden anschließend im Rahmen der „Wirkungsabschätzung“ ausgewertet.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427984" y="4221088"/>
            <a:ext cx="34613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Das Verfahren zur Erstellung einer Ökobilanz </a:t>
            </a:r>
          </a:p>
          <a:p>
            <a:r>
              <a:rPr lang="de-DE" sz="1400" dirty="0" smtClean="0"/>
              <a:t>ist in einer DIN Norm geregelt:</a:t>
            </a:r>
            <a:br>
              <a:rPr lang="de-DE" sz="1400" dirty="0" smtClean="0"/>
            </a:br>
            <a:r>
              <a:rPr lang="de-DE" sz="1400" dirty="0" smtClean="0"/>
              <a:t>DIN ISO 14040 ff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1619672" y="5733256"/>
            <a:ext cx="6250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Quelle:  Abteilung Ganzheitliche Bilanzierung an der Universität Stuttgart</a:t>
            </a:r>
            <a:br>
              <a:rPr lang="de-DE" sz="1400" dirty="0" smtClean="0"/>
            </a:br>
            <a:r>
              <a:rPr lang="de-DE" sz="1400" dirty="0" smtClean="0"/>
              <a:t>http://www.lbp-gabi.de/46-0-Oekobilanz-und-Ganzheitliche-Bilanzierung.html#LCE</a:t>
            </a:r>
            <a:endParaRPr lang="de-DE" sz="1400" dirty="0"/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27.03.2014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Lutz </a:t>
            </a:r>
            <a:r>
              <a:rPr lang="de-DE" dirty="0" err="1" smtClean="0"/>
              <a:t>Stäudel</a:t>
            </a:r>
            <a:r>
              <a:rPr lang="de-DE" dirty="0" smtClean="0"/>
              <a:t>, Leipzig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08720"/>
            <a:ext cx="4762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755576" y="491763"/>
            <a:ext cx="33843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Ökobilanz II</a:t>
            </a:r>
          </a:p>
          <a:p>
            <a:endParaRPr lang="de-DE" dirty="0" smtClean="0"/>
          </a:p>
          <a:p>
            <a:r>
              <a:rPr lang="de-DE" sz="1600" dirty="0" smtClean="0"/>
              <a:t>In vier Schritten :</a:t>
            </a:r>
          </a:p>
          <a:p>
            <a:r>
              <a:rPr lang="de-DE" sz="1200" b="1" dirty="0" smtClean="0"/>
              <a:t/>
            </a:r>
            <a:br>
              <a:rPr lang="de-DE" sz="1200" b="1" dirty="0" smtClean="0"/>
            </a:br>
            <a:r>
              <a:rPr lang="de-DE" sz="1200" b="1" dirty="0" smtClean="0"/>
              <a:t>Festlegung des Ziels und Untersuchungsrahmens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Der erste Schritt legt das Ziel und den Unter-suchungsrahmen fest, z.B. was alles eingezogen werden soll, ebenso die Anforderungen an die Datenqualität etc.</a:t>
            </a:r>
          </a:p>
          <a:p>
            <a:r>
              <a:rPr lang="de-DE" sz="1200" b="1" dirty="0" smtClean="0"/>
              <a:t/>
            </a:r>
            <a:br>
              <a:rPr lang="de-DE" sz="1200" b="1" dirty="0" smtClean="0"/>
            </a:br>
            <a:r>
              <a:rPr lang="de-DE" sz="1200" b="1" dirty="0" smtClean="0"/>
              <a:t>Sachbilanz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Die Sachbilanz beinhaltet die Datensammlung aller benötigten Inputs (Ressourcen, Vorprodukte) und Outputs (Emissionen, Abfälle) und das Aufstellen einer Bilanz.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Wirkungsabschätzung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Bei der Wirkungsabschätzung werden die </a:t>
            </a:r>
            <a:r>
              <a:rPr lang="de-DE" sz="1200" dirty="0" err="1" smtClean="0"/>
              <a:t>poten-ziellen</a:t>
            </a:r>
            <a:r>
              <a:rPr lang="de-DE" sz="1200" dirty="0" smtClean="0"/>
              <a:t> Umweltwirkungen, Einflüsse auf die menschliche Gesundheit und Ressourcenverfüg-</a:t>
            </a:r>
            <a:r>
              <a:rPr lang="de-DE" sz="1200" dirty="0" err="1" smtClean="0"/>
              <a:t>barkeit</a:t>
            </a:r>
            <a:r>
              <a:rPr lang="de-DE" sz="1200" dirty="0" smtClean="0"/>
              <a:t> mit Hilfe der Sachbilanz abgeschätzt / berechnet.</a:t>
            </a:r>
          </a:p>
          <a:p>
            <a:r>
              <a:rPr lang="de-DE" sz="1200" b="1" dirty="0" smtClean="0"/>
              <a:t/>
            </a:r>
            <a:br>
              <a:rPr lang="de-DE" sz="1200" b="1" dirty="0" smtClean="0"/>
            </a:br>
            <a:r>
              <a:rPr lang="de-DE" sz="1200" b="1" dirty="0" smtClean="0"/>
              <a:t>Auswertung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Bei der Auswertung werden die Ergebnisse der Sachbilanz und Wirkungsabschätzung im Bezug auf das Ziel der Ökobilanzstudie interpretiert.</a:t>
            </a:r>
            <a:endParaRPr lang="de-DE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4211960" y="5605790"/>
            <a:ext cx="47371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Quelle:  Abteilung Ganzheitliche Bilanzierung an der Universität Stuttgart</a:t>
            </a:r>
            <a:br>
              <a:rPr lang="de-DE" sz="1050" dirty="0" smtClean="0"/>
            </a:br>
            <a:r>
              <a:rPr lang="de-DE" sz="1050" dirty="0" smtClean="0"/>
              <a:t>http://www.lbp-gabi.de/46-0-Oekobilanz-und-Ganzheitliche-Bilanzierung.html#LCE</a:t>
            </a:r>
            <a:endParaRPr lang="de-DE" sz="1050" dirty="0"/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Lutz Stäudel, Leipzig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83568" y="188640"/>
            <a:ext cx="4536504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/>
              <a:t>Ecological</a:t>
            </a:r>
            <a:r>
              <a:rPr lang="de-DE" sz="3600" dirty="0" smtClean="0"/>
              <a:t> </a:t>
            </a:r>
            <a:r>
              <a:rPr lang="de-DE" sz="3600" dirty="0" err="1" smtClean="0"/>
              <a:t>Footprint</a:t>
            </a:r>
            <a:r>
              <a:rPr lang="de-DE" sz="3600" dirty="0" smtClean="0"/>
              <a:t> I</a:t>
            </a:r>
            <a:br>
              <a:rPr lang="de-DE" sz="3600" dirty="0" smtClean="0"/>
            </a:br>
            <a:r>
              <a:rPr lang="de-DE" sz="2800" dirty="0" smtClean="0"/>
              <a:t>Ökologischer Fußabdruck</a:t>
            </a:r>
          </a:p>
          <a:p>
            <a:endParaRPr lang="de-DE" dirty="0" smtClean="0"/>
          </a:p>
          <a:p>
            <a:r>
              <a:rPr lang="de-DE" sz="1400" dirty="0" smtClean="0"/>
              <a:t>Das Konzept des "Ökologischen Fußabdrucks ab„ wurde  Anfang der 90er von </a:t>
            </a:r>
            <a:r>
              <a:rPr lang="de-DE" sz="1400" b="1" i="1" dirty="0" smtClean="0"/>
              <a:t>Mathis Wackernagel </a:t>
            </a:r>
            <a:r>
              <a:rPr lang="de-DE" sz="1400" dirty="0" smtClean="0"/>
              <a:t>und </a:t>
            </a:r>
            <a:r>
              <a:rPr lang="de-DE" sz="1400" b="1" i="1" dirty="0" smtClean="0"/>
              <a:t>William Rees </a:t>
            </a:r>
            <a:r>
              <a:rPr lang="de-DE" sz="1400" dirty="0" smtClean="0"/>
              <a:t>entwickelt.</a:t>
            </a:r>
          </a:p>
          <a:p>
            <a:r>
              <a:rPr lang="de-DE" sz="1400" dirty="0" smtClean="0"/>
              <a:t>Ziel war es, die Frage klären, ob die Erde überhaupt noch ausreicht, um unsere Bedürfnisse zu befriedigen. Als einheitliche Maßeinheit wählten die Fläche (in Hektar).</a:t>
            </a:r>
          </a:p>
          <a:p>
            <a:endParaRPr lang="de-DE" sz="1600" dirty="0" smtClean="0"/>
          </a:p>
          <a:p>
            <a:r>
              <a:rPr lang="de-DE" sz="1400" dirty="0" smtClean="0"/>
              <a:t>Der ö. F. setzt sich aus folgenden Flächen zusammen:</a:t>
            </a:r>
            <a:br>
              <a:rPr lang="de-DE" sz="1400" dirty="0" smtClean="0"/>
            </a:br>
            <a:endParaRPr lang="de-DE" sz="1400" dirty="0" smtClean="0"/>
          </a:p>
          <a:p>
            <a:pPr>
              <a:spcAft>
                <a:spcPts val="600"/>
              </a:spcAft>
            </a:pPr>
            <a:r>
              <a:rPr lang="de-DE" sz="1400" b="1" dirty="0" smtClean="0"/>
              <a:t>"Energiefläche" </a:t>
            </a:r>
            <a:r>
              <a:rPr lang="de-DE" sz="1400" dirty="0" smtClean="0"/>
              <a:t>zum Ausgleich für die Verwendung fossiler Energie,</a:t>
            </a:r>
          </a:p>
          <a:p>
            <a:pPr>
              <a:spcAft>
                <a:spcPts val="600"/>
              </a:spcAft>
            </a:pPr>
            <a:r>
              <a:rPr lang="de-DE" sz="1400" b="1" dirty="0" smtClean="0"/>
              <a:t>Siedlungsfläche </a:t>
            </a:r>
            <a:r>
              <a:rPr lang="de-DE" sz="1400" dirty="0" smtClean="0"/>
              <a:t>z.B. für die Häuser, Verkehrs- und Produktionsflächen,</a:t>
            </a:r>
          </a:p>
          <a:p>
            <a:pPr>
              <a:spcAft>
                <a:spcPts val="600"/>
              </a:spcAft>
            </a:pPr>
            <a:r>
              <a:rPr lang="de-DE" sz="1400" b="1" dirty="0" smtClean="0"/>
              <a:t>Ackerland </a:t>
            </a:r>
            <a:r>
              <a:rPr lang="de-DE" sz="1400" dirty="0" smtClean="0"/>
              <a:t>für die Erzeugung von pflanzlichen Nahrungs- und Futtermitteln, aber auch Textilfasern oder </a:t>
            </a:r>
            <a:r>
              <a:rPr lang="de-DE" sz="1400" dirty="0" err="1" smtClean="0"/>
              <a:t>NaWaRo</a:t>
            </a:r>
            <a:r>
              <a:rPr lang="de-DE" sz="1400" dirty="0" smtClean="0"/>
              <a:t>,</a:t>
            </a:r>
          </a:p>
          <a:p>
            <a:pPr>
              <a:spcAft>
                <a:spcPts val="600"/>
              </a:spcAft>
            </a:pPr>
            <a:r>
              <a:rPr lang="de-DE" sz="1400" b="1" dirty="0" smtClean="0"/>
              <a:t>Weideland</a:t>
            </a:r>
            <a:r>
              <a:rPr lang="de-DE" sz="1400" dirty="0" smtClean="0"/>
              <a:t> für unser Vieh und alle Produkte, die von ihm stammen,</a:t>
            </a:r>
          </a:p>
          <a:p>
            <a:pPr>
              <a:spcAft>
                <a:spcPts val="600"/>
              </a:spcAft>
            </a:pPr>
            <a:r>
              <a:rPr lang="de-DE" sz="1400" b="1" dirty="0" smtClean="0"/>
              <a:t>Wald </a:t>
            </a:r>
            <a:r>
              <a:rPr lang="de-DE" sz="1400" dirty="0" smtClean="0"/>
              <a:t>für Bauholz und Papierrohstoff sowie</a:t>
            </a:r>
          </a:p>
          <a:p>
            <a:pPr>
              <a:spcAft>
                <a:spcPts val="600"/>
              </a:spcAft>
            </a:pPr>
            <a:r>
              <a:rPr lang="de-DE" sz="1400" b="1" dirty="0" smtClean="0"/>
              <a:t>Meeresfläche</a:t>
            </a:r>
            <a:r>
              <a:rPr lang="de-DE" sz="1400" dirty="0" smtClean="0"/>
              <a:t>, aus der wir uns mit Meeresprodukten versorgen. </a:t>
            </a:r>
          </a:p>
        </p:txBody>
      </p:sp>
      <p:sp>
        <p:nvSpPr>
          <p:cNvPr id="4" name="Textfeld 3"/>
          <p:cNvSpPr txBox="1"/>
          <p:nvPr/>
        </p:nvSpPr>
        <p:spPr>
          <a:xfrm rot="16200000">
            <a:off x="6311430" y="3146062"/>
            <a:ext cx="514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Quelle: Nachhaltige Entwicklung im volkswirtschaftlichen Unterricht</a:t>
            </a:r>
            <a:br>
              <a:rPr lang="de-DE" sz="1400" dirty="0" smtClean="0"/>
            </a:br>
            <a:r>
              <a:rPr lang="de-DE" sz="1400" dirty="0" smtClean="0"/>
              <a:t> </a:t>
            </a:r>
            <a:r>
              <a:rPr lang="de-DE" sz="1400" dirty="0" smtClean="0">
                <a:hlinkClick r:id="rId2"/>
              </a:rPr>
              <a:t>http://vwl-nachhaltig.de/VGR.html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424" y="260648"/>
            <a:ext cx="3048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7393" t="7303" r="21364" b="6103"/>
          <a:stretch>
            <a:fillRect/>
          </a:stretch>
        </p:blipFill>
        <p:spPr bwMode="auto">
          <a:xfrm>
            <a:off x="5292080" y="2852936"/>
            <a:ext cx="30963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Lutz Stäudel, Leipzig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71600" y="18864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/>
              <a:t>Ecological</a:t>
            </a:r>
            <a:r>
              <a:rPr lang="de-DE" sz="3600" dirty="0" smtClean="0"/>
              <a:t> </a:t>
            </a:r>
            <a:r>
              <a:rPr lang="de-DE" sz="3600" dirty="0" err="1" smtClean="0"/>
              <a:t>Footpint</a:t>
            </a:r>
            <a:r>
              <a:rPr lang="de-DE" sz="3600" dirty="0" smtClean="0"/>
              <a:t> II</a:t>
            </a:r>
            <a:br>
              <a:rPr lang="de-DE" sz="3600" dirty="0" smtClean="0"/>
            </a:br>
            <a:r>
              <a:rPr lang="de-DE" sz="2800" dirty="0" smtClean="0"/>
              <a:t>Ökologischer Fußabdruck</a:t>
            </a:r>
          </a:p>
          <a:p>
            <a:endParaRPr lang="de-DE" dirty="0" smtClean="0"/>
          </a:p>
          <a:p>
            <a:endParaRPr lang="de-DE" sz="14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438968" y="5848128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Quelle: </a:t>
            </a:r>
            <a:r>
              <a:rPr lang="de-DE" sz="1100" dirty="0" smtClean="0">
                <a:hlinkClick r:id="rId2"/>
              </a:rPr>
              <a:t>http://vwl-nachhaltig.de/VGR.html</a:t>
            </a:r>
            <a:endParaRPr lang="de-DE" sz="1100" dirty="0" smtClean="0"/>
          </a:p>
          <a:p>
            <a:r>
              <a:rPr lang="de-DE" sz="1100" dirty="0" smtClean="0"/>
              <a:t>Grafik : www.ew.govt.nz/Environmental-information/Environmental-indicators/Community-and-economy/Sustainability/ecofoot-report/  </a:t>
            </a:r>
            <a:endParaRPr lang="de-DE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0516" y="1438622"/>
            <a:ext cx="52959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439551" y="1618922"/>
            <a:ext cx="2376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Deutschland liegt beim Vergleich mit anderen Industrieländern mit 5,32 Hektar pro Person im Mittelfeld. </a:t>
            </a:r>
          </a:p>
          <a:p>
            <a:endParaRPr lang="de-DE" dirty="0" smtClean="0"/>
          </a:p>
          <a:p>
            <a:r>
              <a:rPr lang="de-DE" dirty="0" smtClean="0"/>
              <a:t>Die Erde hat eine für uns nutzbare Fläche von 7,3 Milliarden Hektar. Bei 7 </a:t>
            </a:r>
            <a:r>
              <a:rPr lang="de-DE" dirty="0" err="1" smtClean="0"/>
              <a:t>Mrd</a:t>
            </a:r>
            <a:r>
              <a:rPr lang="de-DE" dirty="0" smtClean="0"/>
              <a:t> Menschen bleiben für jeden Menschen ca. 1 Hektar Land zuzüglich 0,5 Hektar Meer.</a:t>
            </a:r>
            <a:endParaRPr lang="de-DE" dirty="0"/>
          </a:p>
        </p:txBody>
      </p:sp>
      <p:sp>
        <p:nvSpPr>
          <p:cNvPr id="8" name="Gewitterblitz 7"/>
          <p:cNvSpPr/>
          <p:nvPr/>
        </p:nvSpPr>
        <p:spPr>
          <a:xfrm flipH="1">
            <a:off x="5580112" y="2132856"/>
            <a:ext cx="1872208" cy="115212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witterblitz 8"/>
          <p:cNvSpPr/>
          <p:nvPr/>
        </p:nvSpPr>
        <p:spPr>
          <a:xfrm flipH="1">
            <a:off x="7452320" y="3068960"/>
            <a:ext cx="1872208" cy="1152128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043608" y="188640"/>
            <a:ext cx="45365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Virtuelles Wasser I</a:t>
            </a:r>
            <a:br>
              <a:rPr lang="de-DE" sz="3600" dirty="0" smtClean="0"/>
            </a:br>
            <a:r>
              <a:rPr lang="de-DE" sz="2400" dirty="0" smtClean="0"/>
              <a:t>personenbezogen</a:t>
            </a:r>
            <a:endParaRPr lang="de-DE" dirty="0" smtClean="0"/>
          </a:p>
          <a:p>
            <a:endParaRPr lang="de-DE" sz="14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3455368" y="5877272"/>
            <a:ext cx="52930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Quelle: </a:t>
            </a:r>
            <a:r>
              <a:rPr lang="de-DE" sz="1050" dirty="0" err="1" smtClean="0"/>
              <a:t>Wikipedia</a:t>
            </a:r>
            <a:r>
              <a:rPr lang="de-DE" sz="1050" dirty="0" smtClean="0"/>
              <a:t>; </a:t>
            </a:r>
            <a:r>
              <a:rPr lang="de-DE" sz="1050" dirty="0" smtClean="0">
                <a:hlinkClick r:id="rId2"/>
              </a:rPr>
              <a:t>http://de.wikipedia.org/wiki/Virtuelles_Wasser</a:t>
            </a:r>
            <a:r>
              <a:rPr lang="de-DE" sz="1050" dirty="0" smtClean="0"/>
              <a:t/>
            </a:r>
            <a:br>
              <a:rPr lang="de-DE" sz="1050" dirty="0" smtClean="0"/>
            </a:br>
            <a:r>
              <a:rPr lang="de-DE" sz="1050" dirty="0" smtClean="0"/>
              <a:t>Grafik:  </a:t>
            </a:r>
            <a:r>
              <a:rPr lang="de-DE" sz="1050" dirty="0" smtClean="0">
                <a:hlinkClick r:id="rId3"/>
              </a:rPr>
              <a:t>http://www.waterfootprint.org/</a:t>
            </a:r>
            <a:r>
              <a:rPr lang="de-DE" sz="1050" dirty="0" smtClean="0"/>
              <a:t> </a:t>
            </a:r>
            <a:br>
              <a:rPr lang="de-DE" sz="1050" dirty="0" smtClean="0"/>
            </a:br>
            <a:r>
              <a:rPr lang="de-DE" sz="1050" dirty="0" smtClean="0"/>
              <a:t>WWF-Grafik und Zitat: </a:t>
            </a:r>
            <a:r>
              <a:rPr lang="de-DE" sz="1050" dirty="0" smtClean="0">
                <a:hlinkClick r:id="rId4"/>
              </a:rPr>
              <a:t>http://wendepunkte.wordpress.com/2010/06/13/so-leben-wie-du/</a:t>
            </a:r>
            <a:r>
              <a:rPr lang="de-DE" sz="1050" dirty="0" smtClean="0"/>
              <a:t> </a:t>
            </a:r>
            <a:endParaRPr lang="de-DE" sz="1050" dirty="0"/>
          </a:p>
        </p:txBody>
      </p:sp>
      <p:sp>
        <p:nvSpPr>
          <p:cNvPr id="7" name="Rechteck 6"/>
          <p:cNvSpPr/>
          <p:nvPr/>
        </p:nvSpPr>
        <p:spPr>
          <a:xfrm>
            <a:off x="439551" y="1618922"/>
            <a:ext cx="5356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Virtuelles Wasser ist die Wassermenge, die nach einer umfassenden Bilanz als tatsächlich verbrauchte Menge pro Produkt anfällt (John Anthony Allen).  </a:t>
            </a:r>
          </a:p>
          <a:p>
            <a:pPr marL="0" lvl="1"/>
            <a:endParaRPr lang="de-DE" dirty="0" smtClean="0"/>
          </a:p>
          <a:p>
            <a:pPr marL="0" lvl="1"/>
            <a:r>
              <a:rPr lang="de-DE" dirty="0" smtClean="0"/>
              <a:t>Die Menge des virtuellen Wassers ist praktisch ein (ausgekoppelter) Aspekt des „</a:t>
            </a:r>
            <a:r>
              <a:rPr lang="de-DE" dirty="0" err="1" smtClean="0"/>
              <a:t>ecological</a:t>
            </a:r>
            <a:r>
              <a:rPr lang="de-DE" dirty="0" smtClean="0"/>
              <a:t> </a:t>
            </a:r>
            <a:r>
              <a:rPr lang="de-DE" dirty="0" err="1" smtClean="0"/>
              <a:t>footprint</a:t>
            </a:r>
            <a:r>
              <a:rPr lang="de-DE" dirty="0" smtClean="0"/>
              <a:t>“.</a:t>
            </a:r>
          </a:p>
          <a:p>
            <a:pPr marL="0" lvl="1"/>
            <a:endParaRPr lang="de-DE" dirty="0" smtClean="0"/>
          </a:p>
          <a:p>
            <a:pPr marL="0" lvl="1"/>
            <a:r>
              <a:rPr lang="de-DE" dirty="0" smtClean="0"/>
              <a:t>Seine Bedeutung bekommt das VW dadurch, dass die Menschen in den Industriestaaten oft wasserintensive Rohstoff in Ländern der 3. Welt produzieren lassen, die ohnehin unter Wassermangel leiden.</a:t>
            </a:r>
          </a:p>
          <a:p>
            <a:pPr marL="0" lvl="1"/>
            <a:endParaRPr lang="de-DE" dirty="0" smtClean="0"/>
          </a:p>
          <a:p>
            <a:pPr marL="0" lvl="1"/>
            <a:r>
              <a:rPr lang="de-DE" dirty="0" smtClean="0"/>
              <a:t>„Im Mittel hat jeder Deutsche einen täglichen Wasser-Fußabdruck von 5.288 Litern, was etwa 25 Badewannenfüllungen entspricht“ (WWF)</a:t>
            </a:r>
          </a:p>
          <a:p>
            <a:pPr lvl="1"/>
            <a:endParaRPr lang="de-DE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55476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618706"/>
            <a:ext cx="25527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8663" cy="692150"/>
          </a:xfrm>
          <a:prstGeom prst="rect">
            <a:avLst/>
          </a:prstGeom>
          <a:noFill/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27.03.2014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Lutz Stäudel, Leipzig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Bildschirmpräsentation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Nachwachsende Rohstoffe Teil 2</vt:lpstr>
      <vt:lpstr>Tenside</vt:lpstr>
      <vt:lpstr>APG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neu</cp:lastModifiedBy>
  <cp:revision>99</cp:revision>
  <dcterms:created xsi:type="dcterms:W3CDTF">2011-07-24T18:39:23Z</dcterms:created>
  <dcterms:modified xsi:type="dcterms:W3CDTF">2014-03-26T20:21:35Z</dcterms:modified>
</cp:coreProperties>
</file>