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6"/>
  </p:notesMasterIdLst>
  <p:sldIdLst>
    <p:sldId id="256" r:id="rId2"/>
    <p:sldId id="278" r:id="rId3"/>
    <p:sldId id="271" r:id="rId4"/>
    <p:sldId id="257" r:id="rId5"/>
    <p:sldId id="258" r:id="rId6"/>
    <p:sldId id="281" r:id="rId7"/>
    <p:sldId id="265" r:id="rId8"/>
    <p:sldId id="273" r:id="rId9"/>
    <p:sldId id="272" r:id="rId10"/>
    <p:sldId id="274" r:id="rId11"/>
    <p:sldId id="275" r:id="rId12"/>
    <p:sldId id="279" r:id="rId13"/>
    <p:sldId id="280" r:id="rId14"/>
    <p:sldId id="277" r:id="rId15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9FBFD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2838BEF-8BB2-4498-84A7-C5851F593DF1}" styleName="Mittlere Formatvorlage 4 - Akz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D7AC3CCA-C797-4891-BE02-D94E43425B78}" styleName="Mittlere Formatvorlag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08FB837D-C827-4EFA-A057-4D05807E0F7C}" styleName="Designformatvorlage 1 - Akz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8799B23B-EC83-4686-B30A-512413B5E67A}" styleName="Helle Formatvorlage 3 - Akz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55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C21981-A23E-450E-82AF-300DD8DE7405}" type="datetimeFigureOut">
              <a:rPr lang="de-DE" smtClean="0"/>
              <a:pPr/>
              <a:t>26.03.2014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401022-B979-46B8-9F79-61974DB48E4B}" type="slidenum">
              <a:rPr lang="de-DE" smtClean="0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NaWaRo Neuhaus 27.03.2014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E77C4-5B76-42AE-B888-7A3EC192BDC9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  <p:transition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NaWaRo Neuhaus 27.03.2014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E77C4-5B76-42AE-B888-7A3EC192BDC9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  <p:transition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NaWaRo Neuhaus 27.03.2014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E77C4-5B76-42AE-B888-7A3EC192BDC9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NaWaRo Neuhaus 27.03.2014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E77C4-5B76-42AE-B888-7A3EC192BDC9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NaWaRo Neuhaus 27.03.2014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E77C4-5B76-42AE-B888-7A3EC192BDC9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NaWaRo Neuhaus 27.03.2014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E77C4-5B76-42AE-B888-7A3EC192BDC9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NaWaRo Neuhaus 27.03.2014</a:t>
            </a:r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E77C4-5B76-42AE-B888-7A3EC192BDC9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NaWaRo Neuhaus 27.03.2014</a:t>
            </a:r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E77C4-5B76-42AE-B888-7A3EC192BDC9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NaWaRo Neuhaus 27.03.2014</a:t>
            </a:r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E77C4-5B76-42AE-B888-7A3EC192BDC9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NaWaRo Neuhaus 27.03.2014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E77C4-5B76-42AE-B888-7A3EC192BDC9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NaWaRo Neuhaus 27.03.2014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E77C4-5B76-42AE-B888-7A3EC192BDC9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smtClean="0"/>
              <a:t>NaWaRo Neuhaus 27.03.2014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AE77C4-5B76-42AE-B888-7A3EC192BDC9}" type="slidenum">
              <a:rPr lang="de-DE" smtClean="0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 thruBlk="1"/>
  </p:transition>
  <p:hf sldNum="0"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uteunterrichtspaxis-nw.org/2013_Leipzig_NaWaRo.html" TargetMode="External"/><Relationship Id="rId2" Type="http://schemas.openxmlformats.org/officeDocument/2006/relationships/hyperlink" Target="http://www.st&#228;udel.de/2014_Neuhaus_NaWaRo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jpeg"/><Relationship Id="rId4" Type="http://schemas.openxmlformats.org/officeDocument/2006/relationships/hyperlink" Target="http://www.st&#228;udel.de/AG_NaWaRo.html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1.jpe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de-DE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Nachwachsende Rohstoffe</a:t>
            </a:r>
            <a:endParaRPr lang="de-DE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31640" y="4293096"/>
            <a:ext cx="6400800" cy="1752600"/>
          </a:xfrm>
        </p:spPr>
        <p:txBody>
          <a:bodyPr/>
          <a:lstStyle/>
          <a:p>
            <a:r>
              <a:rPr lang="de-DE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Dr. Lutz Stäudel</a:t>
            </a:r>
          </a:p>
          <a:p>
            <a:r>
              <a:rPr lang="de-DE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Neuhaus, 27.03.2014</a:t>
            </a:r>
            <a:endParaRPr lang="de-DE" dirty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C:\Users\lutz\Desktop\stäudel.de\GUP_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59884" cy="1196752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1459490" y="404664"/>
            <a:ext cx="620939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2800" b="1" dirty="0" smtClean="0"/>
              <a:t>Thesen zum Umgang mit dem Thema </a:t>
            </a:r>
          </a:p>
          <a:p>
            <a:pPr algn="ctr"/>
            <a:r>
              <a:rPr lang="de-DE" sz="2800" b="1" dirty="0" smtClean="0"/>
              <a:t>Nachwachsende Rohstoffe im Unterricht</a:t>
            </a:r>
            <a:endParaRPr lang="de-DE" sz="2800" b="1" dirty="0"/>
          </a:p>
        </p:txBody>
      </p:sp>
      <p:sp>
        <p:nvSpPr>
          <p:cNvPr id="8" name="Inhaltsplatzhalt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2400" dirty="0" smtClean="0"/>
              <a:t>Wenn die </a:t>
            </a:r>
            <a:r>
              <a:rPr lang="de-DE" sz="2400" dirty="0" err="1" smtClean="0"/>
              <a:t>NaWaRo</a:t>
            </a:r>
            <a:r>
              <a:rPr lang="de-DE" sz="2400" dirty="0" smtClean="0"/>
              <a:t> nur als Vehikel für z.B. organische Chemie benutzt werden, bleibt dies für ihr Verständnis wirkungslos</a:t>
            </a:r>
          </a:p>
          <a:p>
            <a:r>
              <a:rPr lang="de-DE" sz="2400" dirty="0" smtClean="0"/>
              <a:t>Wenn </a:t>
            </a:r>
            <a:r>
              <a:rPr lang="de-DE" sz="2400" dirty="0" err="1" smtClean="0"/>
              <a:t>NaWaRo</a:t>
            </a:r>
            <a:r>
              <a:rPr lang="de-DE" sz="2400" dirty="0" smtClean="0"/>
              <a:t> nur auf die Frage energetischer Verwertung / </a:t>
            </a:r>
            <a:r>
              <a:rPr lang="de-DE" sz="2400" dirty="0" err="1" smtClean="0"/>
              <a:t>Biosprit</a:t>
            </a:r>
            <a:r>
              <a:rPr lang="de-DE" sz="2400" dirty="0" smtClean="0"/>
              <a:t> reduziert werden, können die Schüler deren Bedeutung nicht hinreichend erfassen.</a:t>
            </a:r>
          </a:p>
          <a:p>
            <a:r>
              <a:rPr lang="de-DE" sz="2400" dirty="0" smtClean="0"/>
              <a:t>Zum Verständnis gehört auch unmittelbare stoffliche Erfahrung (die Biologiedidaktik spricht von originaler Begegnung) und deren fachliche Aufarbeitung</a:t>
            </a:r>
          </a:p>
          <a:p>
            <a:r>
              <a:rPr lang="de-DE" sz="2400" dirty="0" smtClean="0"/>
              <a:t>Die Auseinandersetzung mit </a:t>
            </a:r>
            <a:r>
              <a:rPr lang="de-DE" sz="2400" dirty="0" err="1" smtClean="0"/>
              <a:t>NaWaRo</a:t>
            </a:r>
            <a:r>
              <a:rPr lang="de-DE" sz="2400" dirty="0" smtClean="0"/>
              <a:t> dient immer auch der Herausbildung von Bewertungskompetenz im Sinne der Bildungsstandards.</a:t>
            </a:r>
          </a:p>
          <a:p>
            <a:endParaRPr lang="de-DE" dirty="0"/>
          </a:p>
        </p:txBody>
      </p:sp>
      <p:pic>
        <p:nvPicPr>
          <p:cNvPr id="6" name="Picture 2" descr="C:\Users\lutz\Desktop\stäudel.de\GUP_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728663" cy="692150"/>
          </a:xfrm>
          <a:prstGeom prst="rect">
            <a:avLst/>
          </a:prstGeom>
          <a:noFill/>
        </p:spPr>
      </p:pic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NaWaRo Neuhaus 27.03.2014</a:t>
            </a:r>
            <a:endParaRPr lang="de-DE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Die experimentellen Stationen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Drei Experiment-Gruppen: </a:t>
            </a:r>
            <a:br>
              <a:rPr lang="de-DE" dirty="0" smtClean="0"/>
            </a:br>
            <a:r>
              <a:rPr lang="de-DE" dirty="0" smtClean="0"/>
              <a:t>	Treibhauseffekt/Kohlenstoffkreislauf (5)</a:t>
            </a:r>
            <a:br>
              <a:rPr lang="de-DE" dirty="0" smtClean="0"/>
            </a:br>
            <a:r>
              <a:rPr lang="de-DE" dirty="0" smtClean="0"/>
              <a:t>	Stärke als nachwachsender Rohstoff (6 + 1)</a:t>
            </a:r>
            <a:br>
              <a:rPr lang="de-DE" dirty="0" smtClean="0"/>
            </a:br>
            <a:r>
              <a:rPr lang="de-DE" dirty="0" smtClean="0"/>
              <a:t>	Öle, Fette (5) und ein Färbeversuch (1)</a:t>
            </a:r>
          </a:p>
          <a:p>
            <a:r>
              <a:rPr lang="de-DE" dirty="0" smtClean="0"/>
              <a:t>Bitte arbeiten Sie in Kleingruppen (2 – 3)</a:t>
            </a:r>
          </a:p>
          <a:p>
            <a:r>
              <a:rPr lang="de-DE" dirty="0" smtClean="0"/>
              <a:t>Bitte beantworten Sie die Fragen zu den Bildungsstandards</a:t>
            </a:r>
          </a:p>
          <a:p>
            <a:r>
              <a:rPr lang="de-DE" dirty="0" smtClean="0"/>
              <a:t>Anschließend einige praktische Hinweise</a:t>
            </a:r>
            <a:endParaRPr lang="de-DE" dirty="0"/>
          </a:p>
        </p:txBody>
      </p:sp>
      <p:pic>
        <p:nvPicPr>
          <p:cNvPr id="5" name="Picture 2" descr="C:\Users\lutz\Desktop\stäudel.de\GUP_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728663" cy="692150"/>
          </a:xfrm>
          <a:prstGeom prst="rect">
            <a:avLst/>
          </a:prstGeom>
          <a:noFill/>
        </p:spPr>
      </p:pic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 err="1" smtClean="0"/>
              <a:t>NaWaRo</a:t>
            </a:r>
            <a:r>
              <a:rPr lang="de-DE" dirty="0" smtClean="0"/>
              <a:t> Neuhaus 27.03.2014</a:t>
            </a:r>
            <a:endParaRPr lang="de-DE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Bezüge zu den Bildungsstandards: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de-DE" dirty="0" smtClean="0"/>
          </a:p>
          <a:p>
            <a:pPr>
              <a:buNone/>
            </a:pPr>
            <a:endParaRPr lang="de-DE" dirty="0" smtClean="0"/>
          </a:p>
          <a:p>
            <a:pPr>
              <a:buNone/>
            </a:pPr>
            <a:r>
              <a:rPr lang="de-DE" dirty="0" smtClean="0"/>
              <a:t>K1 Fachwissen</a:t>
            </a:r>
          </a:p>
          <a:p>
            <a:pPr>
              <a:buNone/>
            </a:pPr>
            <a:r>
              <a:rPr lang="de-DE" dirty="0" smtClean="0"/>
              <a:t>K2 Erkenntnisgewinnung</a:t>
            </a:r>
          </a:p>
          <a:p>
            <a:pPr>
              <a:buNone/>
            </a:pPr>
            <a:r>
              <a:rPr lang="de-DE" dirty="0" smtClean="0"/>
              <a:t>K3 Kommunikation</a:t>
            </a:r>
          </a:p>
          <a:p>
            <a:pPr>
              <a:buNone/>
            </a:pPr>
            <a:r>
              <a:rPr lang="de-DE" dirty="0" smtClean="0"/>
              <a:t>K4 Bewertung</a:t>
            </a:r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5580112" y="1700808"/>
            <a:ext cx="2666884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dirty="0" smtClean="0"/>
              <a:t>Basiskonzepte</a:t>
            </a:r>
          </a:p>
          <a:p>
            <a:endParaRPr lang="de-DE" sz="3200" dirty="0" smtClean="0"/>
          </a:p>
          <a:p>
            <a:r>
              <a:rPr lang="de-DE" sz="2400" dirty="0" smtClean="0"/>
              <a:t>Struktur – </a:t>
            </a:r>
            <a:r>
              <a:rPr lang="de-DE" sz="2400" dirty="0" err="1" smtClean="0"/>
              <a:t>Eigensch</a:t>
            </a:r>
            <a:r>
              <a:rPr lang="de-DE" sz="2400" dirty="0" smtClean="0"/>
              <a:t>.</a:t>
            </a:r>
          </a:p>
          <a:p>
            <a:r>
              <a:rPr lang="de-DE" sz="2400" dirty="0" smtClean="0"/>
              <a:t>Teilchen</a:t>
            </a:r>
          </a:p>
          <a:p>
            <a:r>
              <a:rPr lang="de-DE" sz="2400" dirty="0" smtClean="0"/>
              <a:t>Chem. Reaktion</a:t>
            </a:r>
          </a:p>
          <a:p>
            <a:r>
              <a:rPr lang="de-DE" sz="2400" dirty="0" smtClean="0"/>
              <a:t>Energieumsatz</a:t>
            </a:r>
            <a:endParaRPr lang="de-DE" sz="2400" dirty="0"/>
          </a:p>
        </p:txBody>
      </p:sp>
      <p:sp>
        <p:nvSpPr>
          <p:cNvPr id="5" name="Geschweifte Klammer links/rechts 4"/>
          <p:cNvSpPr/>
          <p:nvPr/>
        </p:nvSpPr>
        <p:spPr>
          <a:xfrm>
            <a:off x="5148064" y="1700808"/>
            <a:ext cx="3312368" cy="2664296"/>
          </a:xfrm>
          <a:prstGeom prst="bracePair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7" name="Gerade Verbindung mit Pfeil 6"/>
          <p:cNvCxnSpPr/>
          <p:nvPr/>
        </p:nvCxnSpPr>
        <p:spPr>
          <a:xfrm>
            <a:off x="3275856" y="3068960"/>
            <a:ext cx="1728192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2" descr="C:\Users\lutz\Desktop\stäudel.de\GUP_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728663" cy="692150"/>
          </a:xfrm>
          <a:prstGeom prst="rect">
            <a:avLst/>
          </a:prstGeom>
          <a:noFill/>
        </p:spPr>
      </p:pic>
      <p:pic>
        <p:nvPicPr>
          <p:cNvPr id="10" name="Grafik 9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79537" y="1628800"/>
            <a:ext cx="3480895" cy="2774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Nach oben gekrümmter Pfeil 10"/>
          <p:cNvSpPr/>
          <p:nvPr/>
        </p:nvSpPr>
        <p:spPr>
          <a:xfrm>
            <a:off x="4211960" y="4149080"/>
            <a:ext cx="2880320" cy="1224136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3995936" y="5517232"/>
            <a:ext cx="487691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Hauptaspekt: Nutzung eines Modells, Modellkritik</a:t>
            </a:r>
            <a:br>
              <a:rPr lang="de-DE" dirty="0" smtClean="0"/>
            </a:br>
            <a:r>
              <a:rPr lang="de-DE" dirty="0" smtClean="0"/>
              <a:t>-&gt; Erkenntnisgewinnung</a:t>
            </a:r>
          </a:p>
          <a:p>
            <a:r>
              <a:rPr lang="de-DE" dirty="0" smtClean="0"/>
              <a:t>Aufnahme von Daten und Auswertung:</a:t>
            </a:r>
            <a:br>
              <a:rPr lang="de-DE" dirty="0" smtClean="0"/>
            </a:br>
            <a:r>
              <a:rPr lang="de-DE" dirty="0" smtClean="0"/>
              <a:t>-&gt; Erkenntnisgewinnung &amp; Kommunikation</a:t>
            </a:r>
            <a:endParaRPr lang="de-DE" dirty="0"/>
          </a:p>
        </p:txBody>
      </p:sp>
      <p:sp>
        <p:nvSpPr>
          <p:cNvPr id="13" name="Textfeld 12"/>
          <p:cNvSpPr txBox="1"/>
          <p:nvPr/>
        </p:nvSpPr>
        <p:spPr>
          <a:xfrm>
            <a:off x="2233994" y="1412776"/>
            <a:ext cx="2698046" cy="1200329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de-DE" sz="2400" dirty="0" smtClean="0"/>
              <a:t>Am Beispiel </a:t>
            </a:r>
            <a:br>
              <a:rPr lang="de-DE" sz="2400" dirty="0" smtClean="0"/>
            </a:br>
            <a:r>
              <a:rPr lang="de-DE" sz="2400" dirty="0" smtClean="0"/>
              <a:t>Modellversuch zum </a:t>
            </a:r>
            <a:br>
              <a:rPr lang="de-DE" sz="2400" dirty="0" smtClean="0"/>
            </a:br>
            <a:r>
              <a:rPr lang="de-DE" sz="2400" dirty="0" smtClean="0"/>
              <a:t>Treibhaus(</a:t>
            </a:r>
            <a:r>
              <a:rPr lang="de-DE" sz="2400" dirty="0" err="1" smtClean="0"/>
              <a:t>effekt</a:t>
            </a:r>
            <a:r>
              <a:rPr lang="de-DE" sz="2400" dirty="0" smtClean="0"/>
              <a:t>)</a:t>
            </a:r>
            <a:endParaRPr lang="de-DE" sz="2400" dirty="0"/>
          </a:p>
        </p:txBody>
      </p:sp>
      <p:sp>
        <p:nvSpPr>
          <p:cNvPr id="14" name="Datumsplatzhalt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NaWaRo Neuhaus 27.03.2014</a:t>
            </a:r>
            <a:endParaRPr lang="de-DE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Die experimentellen Stationen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62880" y="1888232"/>
            <a:ext cx="8229600" cy="4205064"/>
          </a:xfrm>
        </p:spPr>
        <p:txBody>
          <a:bodyPr>
            <a:normAutofit fontScale="92500"/>
          </a:bodyPr>
          <a:lstStyle/>
          <a:p>
            <a:r>
              <a:rPr lang="de-DE" dirty="0" smtClean="0"/>
              <a:t>1 A: statt Deckel aufs Glas: Pappe</a:t>
            </a:r>
          </a:p>
          <a:p>
            <a:r>
              <a:rPr lang="de-DE" dirty="0" smtClean="0"/>
              <a:t>1 D: bei wenig Sonne: Langzeitexperiment</a:t>
            </a:r>
            <a:br>
              <a:rPr lang="de-DE" dirty="0" smtClean="0"/>
            </a:br>
            <a:r>
              <a:rPr lang="de-DE" dirty="0" smtClean="0"/>
              <a:t> (statt </a:t>
            </a:r>
            <a:r>
              <a:rPr lang="de-DE" dirty="0" err="1" smtClean="0"/>
              <a:t>ind</a:t>
            </a:r>
            <a:r>
              <a:rPr lang="de-DE" dirty="0" smtClean="0"/>
              <a:t>. Wasserfreund auch mit Wasserpest)</a:t>
            </a:r>
          </a:p>
          <a:p>
            <a:r>
              <a:rPr lang="de-DE" dirty="0" smtClean="0"/>
              <a:t>2 A: Passen Sie auf Ihre Finger auf !</a:t>
            </a:r>
          </a:p>
          <a:p>
            <a:r>
              <a:rPr lang="de-DE" dirty="0" smtClean="0"/>
              <a:t>2 C: Popcorn …. </a:t>
            </a:r>
          </a:p>
          <a:p>
            <a:r>
              <a:rPr lang="de-DE" dirty="0" smtClean="0"/>
              <a:t>2 D: Alternativ zu Plexiglas als Unterlage: PE-Folie</a:t>
            </a:r>
          </a:p>
          <a:p>
            <a:r>
              <a:rPr lang="de-DE" dirty="0" smtClean="0"/>
              <a:t>3 B &amp; C: Seien Sie kreativ!</a:t>
            </a:r>
          </a:p>
        </p:txBody>
      </p:sp>
      <p:pic>
        <p:nvPicPr>
          <p:cNvPr id="5" name="Picture 2" descr="C:\Users\lutz\Desktop\stäudel.de\GUP_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728663" cy="692150"/>
          </a:xfrm>
          <a:prstGeom prst="rect">
            <a:avLst/>
          </a:prstGeom>
          <a:noFill/>
        </p:spPr>
      </p:pic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NaWaRo Neuhaus 27.03.2014</a:t>
            </a:r>
            <a:endParaRPr lang="de-DE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Und jetzt …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 smtClean="0"/>
          </a:p>
          <a:p>
            <a:pPr>
              <a:buNone/>
            </a:pPr>
            <a:endParaRPr lang="de-DE" dirty="0" smtClean="0"/>
          </a:p>
          <a:p>
            <a:pPr>
              <a:buNone/>
            </a:pPr>
            <a:r>
              <a:rPr lang="de-DE" dirty="0" smtClean="0"/>
              <a:t>        …. an die Arbeit</a:t>
            </a:r>
            <a:endParaRPr lang="de-DE" dirty="0"/>
          </a:p>
        </p:txBody>
      </p:sp>
      <p:pic>
        <p:nvPicPr>
          <p:cNvPr id="4" name="Picture 2" descr="C:\Users\lutz\Desktop\stäudel.de\GUP_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728663" cy="692150"/>
          </a:xfrm>
          <a:prstGeom prst="rect">
            <a:avLst/>
          </a:prstGeom>
          <a:noFill/>
        </p:spPr>
      </p:pic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NaWaRo Neuhaus 27.03.2014</a:t>
            </a:r>
            <a:endParaRPr lang="de-DE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Alle Materialien …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de-DE" dirty="0" smtClean="0"/>
              <a:t>… finden Sie ab morgen auf meinem Webauftritt</a:t>
            </a:r>
          </a:p>
          <a:p>
            <a:pPr>
              <a:buNone/>
            </a:pPr>
            <a:endParaRPr lang="de-DE" dirty="0" smtClean="0"/>
          </a:p>
          <a:p>
            <a:pPr>
              <a:buNone/>
            </a:pPr>
            <a:r>
              <a:rPr lang="de-DE" sz="2400" dirty="0" smtClean="0">
                <a:hlinkClick r:id="rId2"/>
              </a:rPr>
              <a:t>www.stäudel.de/2014_Neuhaus_NaWaRo.html</a:t>
            </a:r>
            <a:r>
              <a:rPr lang="de-DE" sz="2400" dirty="0" smtClean="0"/>
              <a:t> oder</a:t>
            </a:r>
          </a:p>
          <a:p>
            <a:pPr>
              <a:buNone/>
            </a:pPr>
            <a:r>
              <a:rPr lang="de-DE" sz="2400" dirty="0" smtClean="0">
                <a:hlinkClick r:id="rId3"/>
              </a:rPr>
              <a:t>www.guteunterrichtspaxis-nw.org/201</a:t>
            </a:r>
            <a:r>
              <a:rPr lang="de-DE" sz="2400" dirty="0" smtClean="0">
                <a:hlinkClick r:id="rId2"/>
              </a:rPr>
              <a:t>4_Neuhaus_</a:t>
            </a:r>
            <a:r>
              <a:rPr lang="de-DE" sz="2400" dirty="0" smtClean="0">
                <a:hlinkClick r:id="rId3"/>
              </a:rPr>
              <a:t>NaWaRo.html</a:t>
            </a:r>
            <a:endParaRPr lang="de-DE" sz="2400" dirty="0" smtClean="0"/>
          </a:p>
          <a:p>
            <a:pPr>
              <a:buNone/>
            </a:pPr>
            <a:endParaRPr lang="de-DE" sz="2400" dirty="0" smtClean="0"/>
          </a:p>
          <a:p>
            <a:pPr>
              <a:buNone/>
            </a:pPr>
            <a:endParaRPr lang="de-DE" sz="2000" dirty="0" smtClean="0"/>
          </a:p>
          <a:p>
            <a:pPr>
              <a:buNone/>
            </a:pPr>
            <a:r>
              <a:rPr lang="de-DE" dirty="0" smtClean="0"/>
              <a:t>Mehr zum Thema hier:</a:t>
            </a:r>
          </a:p>
          <a:p>
            <a:pPr>
              <a:buNone/>
            </a:pPr>
            <a:r>
              <a:rPr lang="de-DE" sz="2400" dirty="0" smtClean="0">
                <a:hlinkClick r:id="rId4"/>
              </a:rPr>
              <a:t>www.stäudel.de/AG_NaWaRo.html</a:t>
            </a:r>
            <a:r>
              <a:rPr lang="de-DE" sz="2400" dirty="0" smtClean="0"/>
              <a:t> </a:t>
            </a:r>
          </a:p>
          <a:p>
            <a:pPr>
              <a:buNone/>
            </a:pPr>
            <a:r>
              <a:rPr lang="de-DE" sz="2400" dirty="0" smtClean="0">
                <a:hlinkClick r:id="rId3"/>
              </a:rPr>
              <a:t>www.guteunterrichtspaxis-nw.org/</a:t>
            </a:r>
            <a:r>
              <a:rPr lang="de-DE" sz="2400" dirty="0" smtClean="0">
                <a:hlinkClick r:id="rId4"/>
              </a:rPr>
              <a:t>AG_NaWaRo.html</a:t>
            </a:r>
            <a:r>
              <a:rPr lang="de-DE" sz="2400" dirty="0" smtClean="0"/>
              <a:t> </a:t>
            </a:r>
            <a:endParaRPr lang="de-DE" sz="2400" dirty="0"/>
          </a:p>
        </p:txBody>
      </p:sp>
      <p:pic>
        <p:nvPicPr>
          <p:cNvPr id="2050" name="Picture 2" descr="C:\Users\lutz\Desktop\stäudel.de\GUP_log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728663" cy="692150"/>
          </a:xfrm>
          <a:prstGeom prst="rect">
            <a:avLst/>
          </a:prstGeom>
          <a:noFill/>
        </p:spPr>
      </p:pic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>
          <a:xfrm rot="5400000">
            <a:off x="7787133" y="5492005"/>
            <a:ext cx="2133600" cy="365125"/>
          </a:xfrm>
        </p:spPr>
        <p:txBody>
          <a:bodyPr/>
          <a:lstStyle/>
          <a:p>
            <a:r>
              <a:rPr lang="de-DE" smtClean="0"/>
              <a:t>NaWaRo Neuhaus 27.03.2014</a:t>
            </a:r>
            <a:endParaRPr lang="de-DE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Was Sie erwartet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115616" y="1783357"/>
            <a:ext cx="7643192" cy="4525963"/>
          </a:xfrm>
        </p:spPr>
        <p:txBody>
          <a:bodyPr>
            <a:normAutofit/>
          </a:bodyPr>
          <a:lstStyle/>
          <a:p>
            <a:pPr>
              <a:tabLst>
                <a:tab pos="2508250" algn="l"/>
              </a:tabLst>
            </a:pPr>
            <a:r>
              <a:rPr lang="de-DE" sz="2800" dirty="0" smtClean="0"/>
              <a:t>14.00 – 14.30 	Einführung  / Input </a:t>
            </a:r>
            <a:br>
              <a:rPr lang="de-DE" sz="2800" dirty="0" smtClean="0"/>
            </a:br>
            <a:r>
              <a:rPr lang="de-DE" sz="2800" dirty="0" smtClean="0"/>
              <a:t>	</a:t>
            </a:r>
          </a:p>
          <a:p>
            <a:pPr>
              <a:tabLst>
                <a:tab pos="2508250" algn="l"/>
              </a:tabLst>
            </a:pPr>
            <a:r>
              <a:rPr lang="de-DE" sz="2800" dirty="0" smtClean="0"/>
              <a:t>14.30 – 16.30 	Experimente / Laborarbeit</a:t>
            </a:r>
            <a:endParaRPr lang="de-DE" sz="2800" baseline="30000" dirty="0" smtClean="0"/>
          </a:p>
          <a:p>
            <a:pPr>
              <a:tabLst>
                <a:tab pos="2508250" algn="l"/>
              </a:tabLst>
            </a:pPr>
            <a:r>
              <a:rPr lang="de-DE" sz="2800" dirty="0" smtClean="0"/>
              <a:t>16.30 –	Auswertung</a:t>
            </a:r>
            <a:br>
              <a:rPr lang="de-DE" sz="2800" dirty="0" smtClean="0"/>
            </a:br>
            <a:r>
              <a:rPr lang="de-DE" sz="2800" dirty="0" smtClean="0"/>
              <a:t>	Materialien &amp; Unterrichtsansätze</a:t>
            </a:r>
          </a:p>
        </p:txBody>
      </p:sp>
      <p:pic>
        <p:nvPicPr>
          <p:cNvPr id="5" name="Picture 2" descr="C:\Users\lutz\Desktop\stäudel.de\GUP_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728663" cy="692150"/>
          </a:xfrm>
          <a:prstGeom prst="rect">
            <a:avLst/>
          </a:prstGeom>
          <a:noFill/>
        </p:spPr>
      </p:pic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 err="1" smtClean="0"/>
              <a:t>NaWaRo</a:t>
            </a:r>
            <a:r>
              <a:rPr lang="de-DE" dirty="0" smtClean="0"/>
              <a:t> Neuhaus 27.03.2014</a:t>
            </a:r>
            <a:endParaRPr lang="de-DE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lutz\Desktop\stäudel.de\GUP_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728663" cy="692150"/>
          </a:xfrm>
          <a:prstGeom prst="rect">
            <a:avLst/>
          </a:prstGeom>
          <a:noFill/>
        </p:spPr>
      </p:pic>
      <p:sp>
        <p:nvSpPr>
          <p:cNvPr id="3" name="Textfeld 2"/>
          <p:cNvSpPr txBox="1"/>
          <p:nvPr/>
        </p:nvSpPr>
        <p:spPr>
          <a:xfrm>
            <a:off x="5148064" y="6165304"/>
            <a:ext cx="35246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/>
              <a:t>FNR = Fachagentur Nachwachsende Rohstoffe</a:t>
            </a:r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3203848" y="116632"/>
            <a:ext cx="25444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dirty="0" smtClean="0"/>
              <a:t>Neue  Aktualität</a:t>
            </a:r>
            <a:endParaRPr lang="de-DE" sz="2800" dirty="0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NaWaRo Neuhaus 27.03.2014</a:t>
            </a:r>
            <a:endParaRPr lang="de-DE"/>
          </a:p>
        </p:txBody>
      </p:sp>
      <p:pic>
        <p:nvPicPr>
          <p:cNvPr id="9" name="Grafik 8" descr="grafik-anbau-nr-201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6547" y="692696"/>
            <a:ext cx="7683885" cy="5436499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www.nachwachsenderohstoffe.de/fileadmin/fnr/images/aktuelles/medien/Anbau2011_Tabelle_DE_300_rg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5912" y="76440"/>
            <a:ext cx="7650581" cy="6669360"/>
          </a:xfrm>
          <a:prstGeom prst="rect">
            <a:avLst/>
          </a:prstGeom>
          <a:noFill/>
        </p:spPr>
      </p:pic>
      <p:graphicFrame>
        <p:nvGraphicFramePr>
          <p:cNvPr id="3" name="Tabelle 2"/>
          <p:cNvGraphicFramePr>
            <a:graphicFrameLocks noGrp="1"/>
          </p:cNvGraphicFramePr>
          <p:nvPr/>
        </p:nvGraphicFramePr>
        <p:xfrm>
          <a:off x="4499992" y="836701"/>
          <a:ext cx="1247800" cy="3073347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1247800"/>
              </a:tblGrid>
              <a:tr h="341483">
                <a:tc>
                  <a:txBody>
                    <a:bodyPr/>
                    <a:lstStyle/>
                    <a:p>
                      <a:pPr algn="ctr"/>
                      <a:r>
                        <a:rPr lang="de-DE" sz="1600" dirty="0" smtClean="0"/>
                        <a:t>1998</a:t>
                      </a:r>
                      <a:endParaRPr lang="de-DE" sz="1600" dirty="0"/>
                    </a:p>
                  </a:txBody>
                  <a:tcPr/>
                </a:tc>
              </a:tr>
              <a:tr h="341483">
                <a:tc>
                  <a:txBody>
                    <a:bodyPr/>
                    <a:lstStyle/>
                    <a:p>
                      <a:pPr algn="r"/>
                      <a:r>
                        <a:rPr lang="de-DE" sz="1600" dirty="0" smtClean="0"/>
                        <a:t>125.000</a:t>
                      </a:r>
                      <a:endParaRPr lang="de-DE" sz="1600" dirty="0"/>
                    </a:p>
                  </a:txBody>
                  <a:tcPr/>
                </a:tc>
              </a:tr>
              <a:tr h="341483">
                <a:tc>
                  <a:txBody>
                    <a:bodyPr/>
                    <a:lstStyle/>
                    <a:p>
                      <a:pPr algn="r"/>
                      <a:r>
                        <a:rPr lang="de-DE" sz="1600" dirty="0" smtClean="0"/>
                        <a:t>7.000</a:t>
                      </a:r>
                      <a:endParaRPr lang="de-DE" sz="1600" dirty="0"/>
                    </a:p>
                  </a:txBody>
                  <a:tcPr/>
                </a:tc>
              </a:tr>
              <a:tr h="341483">
                <a:tc>
                  <a:txBody>
                    <a:bodyPr/>
                    <a:lstStyle/>
                    <a:p>
                      <a:pPr algn="r"/>
                      <a:r>
                        <a:rPr lang="de-DE" sz="1600" dirty="0" smtClean="0"/>
                        <a:t>81.000</a:t>
                      </a:r>
                      <a:endParaRPr lang="de-DE" sz="1600" dirty="0"/>
                    </a:p>
                  </a:txBody>
                  <a:tcPr/>
                </a:tc>
              </a:tr>
              <a:tr h="341483">
                <a:tc>
                  <a:txBody>
                    <a:bodyPr/>
                    <a:lstStyle/>
                    <a:p>
                      <a:pPr algn="r"/>
                      <a:r>
                        <a:rPr lang="de-DE" sz="1600" dirty="0" smtClean="0"/>
                        <a:t>21.000</a:t>
                      </a:r>
                      <a:endParaRPr lang="de-DE" sz="1600" dirty="0"/>
                    </a:p>
                  </a:txBody>
                  <a:tcPr/>
                </a:tc>
              </a:tr>
              <a:tr h="341483">
                <a:tc>
                  <a:txBody>
                    <a:bodyPr/>
                    <a:lstStyle/>
                    <a:p>
                      <a:pPr algn="r"/>
                      <a:r>
                        <a:rPr lang="de-DE" sz="1600" dirty="0" smtClean="0"/>
                        <a:t>110.000</a:t>
                      </a:r>
                      <a:endParaRPr lang="de-DE" sz="1600" dirty="0"/>
                    </a:p>
                  </a:txBody>
                  <a:tcPr/>
                </a:tc>
              </a:tr>
              <a:tr h="341483">
                <a:tc>
                  <a:txBody>
                    <a:bodyPr/>
                    <a:lstStyle/>
                    <a:p>
                      <a:pPr algn="r"/>
                      <a:r>
                        <a:rPr lang="de-DE" sz="1600" dirty="0" smtClean="0"/>
                        <a:t>4.000</a:t>
                      </a:r>
                      <a:endParaRPr lang="de-DE" sz="1600" dirty="0"/>
                    </a:p>
                  </a:txBody>
                  <a:tcPr/>
                </a:tc>
              </a:tr>
              <a:tr h="341483">
                <a:tc>
                  <a:txBody>
                    <a:bodyPr/>
                    <a:lstStyle/>
                    <a:p>
                      <a:pPr algn="r"/>
                      <a:r>
                        <a:rPr lang="de-DE" sz="1600" dirty="0" smtClean="0"/>
                        <a:t>4.000</a:t>
                      </a:r>
                      <a:endParaRPr lang="de-DE" sz="1600" dirty="0"/>
                    </a:p>
                  </a:txBody>
                  <a:tcPr/>
                </a:tc>
              </a:tr>
              <a:tr h="341483">
                <a:tc>
                  <a:txBody>
                    <a:bodyPr/>
                    <a:lstStyle/>
                    <a:p>
                      <a:pPr algn="r"/>
                      <a:r>
                        <a:rPr lang="de-DE" sz="1600" dirty="0" smtClean="0"/>
                        <a:t>352.000</a:t>
                      </a:r>
                      <a:endParaRPr lang="de-DE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feld 4"/>
          <p:cNvSpPr txBox="1"/>
          <p:nvPr/>
        </p:nvSpPr>
        <p:spPr>
          <a:xfrm>
            <a:off x="4746103" y="5883369"/>
            <a:ext cx="906017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700" b="1" dirty="0" smtClean="0"/>
              <a:t>352.000</a:t>
            </a:r>
            <a:endParaRPr lang="de-DE" sz="1700" b="1" dirty="0"/>
          </a:p>
        </p:txBody>
      </p:sp>
      <p:sp>
        <p:nvSpPr>
          <p:cNvPr id="6" name="Rechteck 5"/>
          <p:cNvSpPr/>
          <p:nvPr/>
        </p:nvSpPr>
        <p:spPr>
          <a:xfrm>
            <a:off x="5796136" y="3933056"/>
            <a:ext cx="2664296" cy="1872208"/>
          </a:xfrm>
          <a:prstGeom prst="rect">
            <a:avLst/>
          </a:prstGeom>
          <a:solidFill>
            <a:srgbClr val="FF0000">
              <a:alpha val="1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7" name="Picture 2" descr="C:\Users\lutz\Desktop\stäudel.de\GUP_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728663" cy="692150"/>
          </a:xfrm>
          <a:prstGeom prst="rect">
            <a:avLst/>
          </a:prstGeom>
          <a:noFill/>
        </p:spPr>
      </p:pic>
      <p:sp>
        <p:nvSpPr>
          <p:cNvPr id="9" name="Datumsplatzhalter 5"/>
          <p:cNvSpPr txBox="1">
            <a:spLocks/>
          </p:cNvSpPr>
          <p:nvPr/>
        </p:nvSpPr>
        <p:spPr>
          <a:xfrm rot="5400000">
            <a:off x="7720210" y="107287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NaWaRo</a:t>
            </a:r>
            <a:r>
              <a:rPr kumimoji="0" lang="de-DE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Leipzig 02.10.2013</a:t>
            </a:r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Pfeil nach oben 7"/>
          <p:cNvSpPr/>
          <p:nvPr/>
        </p:nvSpPr>
        <p:spPr>
          <a:xfrm rot="2490012">
            <a:off x="8577031" y="4632695"/>
            <a:ext cx="344803" cy="386804"/>
          </a:xfrm>
          <a:prstGeom prst="up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Pfeil nach oben 9"/>
          <p:cNvSpPr/>
          <p:nvPr/>
        </p:nvSpPr>
        <p:spPr>
          <a:xfrm rot="2490012">
            <a:off x="8545304" y="5078861"/>
            <a:ext cx="344803" cy="386804"/>
          </a:xfrm>
          <a:prstGeom prst="up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Pfeil nach oben 11"/>
          <p:cNvSpPr/>
          <p:nvPr/>
        </p:nvSpPr>
        <p:spPr>
          <a:xfrm rot="8455159">
            <a:off x="8613763" y="4286285"/>
            <a:ext cx="341409" cy="379171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Pfeil nach oben 12"/>
          <p:cNvSpPr/>
          <p:nvPr/>
        </p:nvSpPr>
        <p:spPr>
          <a:xfrm rot="8455159">
            <a:off x="8613764" y="3895249"/>
            <a:ext cx="341409" cy="379171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Datumsplatzhalter 13"/>
          <p:cNvSpPr>
            <a:spLocks noGrp="1"/>
          </p:cNvSpPr>
          <p:nvPr>
            <p:ph type="dt" sz="half" idx="10"/>
          </p:nvPr>
        </p:nvSpPr>
        <p:spPr>
          <a:xfrm rot="16200000">
            <a:off x="-704724" y="5033317"/>
            <a:ext cx="2133600" cy="365125"/>
          </a:xfrm>
        </p:spPr>
        <p:txBody>
          <a:bodyPr/>
          <a:lstStyle/>
          <a:p>
            <a:r>
              <a:rPr lang="de-DE" dirty="0" err="1" smtClean="0"/>
              <a:t>NaWaRo</a:t>
            </a:r>
            <a:r>
              <a:rPr lang="de-DE" dirty="0" smtClean="0"/>
              <a:t> Neuhaus 27.03.2014</a:t>
            </a:r>
            <a:endParaRPr lang="de-DE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8" grpId="0" animBg="1"/>
      <p:bldP spid="10" grpId="0" animBg="1"/>
      <p:bldP spid="12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lutz\Desktop\stäudel.de\GUP_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728663" cy="692150"/>
          </a:xfrm>
          <a:prstGeom prst="rect">
            <a:avLst/>
          </a:prstGeom>
          <a:noFill/>
        </p:spPr>
      </p:pic>
      <p:sp>
        <p:nvSpPr>
          <p:cNvPr id="3" name="Textfeld 2"/>
          <p:cNvSpPr txBox="1"/>
          <p:nvPr/>
        </p:nvSpPr>
        <p:spPr>
          <a:xfrm>
            <a:off x="5148064" y="6165304"/>
            <a:ext cx="35246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/>
              <a:t>FNR = Fachagentur Nachwachsende Rohstoffe</a:t>
            </a:r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3203848" y="116632"/>
            <a:ext cx="25444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dirty="0" smtClean="0"/>
              <a:t>Neue  Aktualität</a:t>
            </a:r>
            <a:endParaRPr lang="de-DE" sz="2800" dirty="0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NaWaRo Neuhaus 27.03.2014</a:t>
            </a:r>
            <a:endParaRPr lang="de-DE"/>
          </a:p>
        </p:txBody>
      </p:sp>
      <p:pic>
        <p:nvPicPr>
          <p:cNvPr id="1026" name="Picture 2" descr="C:\Users\neu\Desktop\tabelle-anbau-nr-12-13_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25813" y="1830388"/>
            <a:ext cx="4175125" cy="3889375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>
          <a:xfrm>
            <a:off x="1691680" y="6237312"/>
            <a:ext cx="59904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Bader/Nick/Melle: </a:t>
            </a:r>
            <a:r>
              <a:rPr lang="de-DE" dirty="0" err="1" smtClean="0"/>
              <a:t>NaWaRo</a:t>
            </a:r>
            <a:r>
              <a:rPr lang="de-DE" dirty="0" smtClean="0"/>
              <a:t> – Die Natur als chemische Fabrik. </a:t>
            </a:r>
          </a:p>
        </p:txBody>
      </p:sp>
      <p:pic>
        <p:nvPicPr>
          <p:cNvPr id="4" name="Grafik 3" descr="nawaro.jpg"/>
          <p:cNvPicPr>
            <a:picLocks noChangeAspect="1"/>
          </p:cNvPicPr>
          <p:nvPr/>
        </p:nvPicPr>
        <p:blipFill>
          <a:blip r:embed="rId2" cstate="print"/>
          <a:srcRect t="809"/>
          <a:stretch>
            <a:fillRect/>
          </a:stretch>
        </p:blipFill>
        <p:spPr>
          <a:xfrm>
            <a:off x="1454849" y="476672"/>
            <a:ext cx="6501527" cy="5472608"/>
          </a:xfrm>
          <a:prstGeom prst="rect">
            <a:avLst/>
          </a:prstGeom>
        </p:spPr>
      </p:pic>
      <p:pic>
        <p:nvPicPr>
          <p:cNvPr id="6" name="Picture 2" descr="C:\Users\lutz\Desktop\stäudel.de\GUP_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728663" cy="692150"/>
          </a:xfrm>
          <a:prstGeom prst="rect">
            <a:avLst/>
          </a:prstGeom>
          <a:noFill/>
        </p:spPr>
      </p:pic>
      <p:sp>
        <p:nvSpPr>
          <p:cNvPr id="8" name="Datumsplatzhalter 5"/>
          <p:cNvSpPr>
            <a:spLocks noGrp="1"/>
          </p:cNvSpPr>
          <p:nvPr>
            <p:ph type="dt" sz="half" idx="10"/>
          </p:nvPr>
        </p:nvSpPr>
        <p:spPr>
          <a:xfrm rot="5400000">
            <a:off x="7787133" y="5492005"/>
            <a:ext cx="2133600" cy="365125"/>
          </a:xfrm>
        </p:spPr>
        <p:txBody>
          <a:bodyPr/>
          <a:lstStyle/>
          <a:p>
            <a:r>
              <a:rPr lang="de-DE" smtClean="0"/>
              <a:t>NaWaRo Neuhaus 27.03.2014</a:t>
            </a:r>
            <a:endParaRPr lang="de-DE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e 1"/>
          <p:cNvGraphicFramePr>
            <a:graphicFrameLocks noGrp="1"/>
          </p:cNvGraphicFramePr>
          <p:nvPr/>
        </p:nvGraphicFramePr>
        <p:xfrm>
          <a:off x="1115616" y="260648"/>
          <a:ext cx="7056784" cy="6384352"/>
        </p:xfrm>
        <a:graphic>
          <a:graphicData uri="http://schemas.openxmlformats.org/drawingml/2006/table">
            <a:tbl>
              <a:tblPr>
                <a:tableStyleId>{8799B23B-EC83-4686-B30A-512413B5E67A}</a:tableStyleId>
              </a:tblPr>
              <a:tblGrid>
                <a:gridCol w="1824595"/>
                <a:gridCol w="1774816"/>
                <a:gridCol w="1775480"/>
                <a:gridCol w="1681893"/>
              </a:tblGrid>
              <a:tr h="457200">
                <a:tc gridSpan="4">
                  <a:txBody>
                    <a:bodyPr/>
                    <a:lstStyle/>
                    <a:p>
                      <a:pPr algn="ctr" hangingPunct="0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2400" b="1" dirty="0" err="1" smtClean="0"/>
                        <a:t>NaWaRo</a:t>
                      </a:r>
                      <a:r>
                        <a:rPr lang="de-DE" sz="2400" b="1" dirty="0" smtClean="0"/>
                        <a:t>-Pflanzen und Produkte</a:t>
                      </a:r>
                      <a:endParaRPr lang="de-DE" sz="14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0788" marR="30788" marT="0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475013">
                <a:tc>
                  <a:txBody>
                    <a:bodyPr/>
                    <a:lstStyle/>
                    <a:p>
                      <a:pPr hangingPunct="0">
                        <a:lnSpc>
                          <a:spcPts val="1800"/>
                        </a:lnSpc>
                        <a:spcAft>
                          <a:spcPts val="600"/>
                        </a:spcAft>
                      </a:pPr>
                      <a:r>
                        <a:rPr lang="de-DE" sz="1400" b="1" dirty="0"/>
                        <a:t>Ölpflanzen</a:t>
                      </a:r>
                      <a:endParaRPr lang="de-DE" sz="16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0788" marR="30788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hangingPunct="0">
                        <a:lnSpc>
                          <a:spcPts val="1800"/>
                        </a:lnSpc>
                        <a:spcAft>
                          <a:spcPts val="600"/>
                        </a:spcAft>
                      </a:pPr>
                      <a:r>
                        <a:rPr lang="de-DE" sz="1400" b="1" dirty="0"/>
                        <a:t>Pflanzen, die Zucker und Stärke produzieren</a:t>
                      </a:r>
                      <a:endParaRPr lang="de-DE" sz="16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0788" marR="30788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hangingPunct="0">
                        <a:lnSpc>
                          <a:spcPts val="1800"/>
                        </a:lnSpc>
                        <a:spcAft>
                          <a:spcPts val="600"/>
                        </a:spcAft>
                      </a:pPr>
                      <a:r>
                        <a:rPr lang="de-DE" sz="1400" b="1" dirty="0"/>
                        <a:t>Faserpflanzen</a:t>
                      </a:r>
                      <a:endParaRPr lang="de-DE" sz="16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0788" marR="30788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hangingPunct="0">
                        <a:lnSpc>
                          <a:spcPts val="1800"/>
                        </a:lnSpc>
                        <a:spcAft>
                          <a:spcPts val="600"/>
                        </a:spcAft>
                      </a:pPr>
                      <a:r>
                        <a:rPr lang="de-DE" sz="1400" b="1" dirty="0" smtClean="0"/>
                        <a:t>andere   </a:t>
                      </a:r>
                      <a:r>
                        <a:rPr lang="de-DE" sz="1400" b="1" dirty="0"/>
                        <a:t>  </a:t>
                      </a:r>
                      <a:r>
                        <a:rPr lang="de-DE" sz="1400" b="1" dirty="0" smtClean="0"/>
                        <a:t/>
                      </a:r>
                      <a:br>
                        <a:rPr lang="de-DE" sz="1400" b="1" dirty="0" smtClean="0"/>
                      </a:br>
                      <a:r>
                        <a:rPr lang="de-DE" sz="1400" b="1" dirty="0" smtClean="0"/>
                        <a:t>„Rohstoffpflanzen</a:t>
                      </a:r>
                      <a:r>
                        <a:rPr lang="de-DE" sz="1400" b="1" dirty="0"/>
                        <a:t>“</a:t>
                      </a:r>
                      <a:endParaRPr lang="de-DE" sz="16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0788" marR="30788" marT="0" marB="0">
                    <a:solidFill>
                      <a:schemeClr val="bg1"/>
                    </a:solidFill>
                  </a:tcPr>
                </a:tc>
              </a:tr>
              <a:tr h="1161143">
                <a:tc>
                  <a:txBody>
                    <a:bodyPr/>
                    <a:lstStyle/>
                    <a:p>
                      <a:pPr hangingPunct="0">
                        <a:lnSpc>
                          <a:spcPts val="1800"/>
                        </a:lnSpc>
                        <a:spcAft>
                          <a:spcPts val="600"/>
                        </a:spcAft>
                      </a:pPr>
                      <a:r>
                        <a:rPr lang="de-DE" sz="1400" dirty="0"/>
                        <a:t>Raps</a:t>
                      </a:r>
                      <a:br>
                        <a:rPr lang="de-DE" sz="1400" dirty="0"/>
                      </a:br>
                      <a:r>
                        <a:rPr lang="de-DE" sz="1400" dirty="0"/>
                        <a:t>Sonnenblume</a:t>
                      </a:r>
                      <a:br>
                        <a:rPr lang="de-DE" sz="1400" dirty="0"/>
                      </a:br>
                      <a:r>
                        <a:rPr lang="de-DE" sz="1400" dirty="0"/>
                        <a:t>Lein</a:t>
                      </a:r>
                      <a:br>
                        <a:rPr lang="de-DE" sz="1400" dirty="0"/>
                      </a:br>
                      <a:r>
                        <a:rPr lang="de-DE" sz="1400" dirty="0"/>
                        <a:t>Senf</a:t>
                      </a:r>
                      <a:br>
                        <a:rPr lang="de-DE" sz="1400" dirty="0"/>
                      </a:br>
                      <a:r>
                        <a:rPr lang="de-DE" sz="1400" dirty="0"/>
                        <a:t>Rübsen</a:t>
                      </a:r>
                      <a:endParaRPr lang="de-DE" sz="1600" dirty="0"/>
                    </a:p>
                    <a:p>
                      <a:pPr hangingPunct="0">
                        <a:lnSpc>
                          <a:spcPts val="1800"/>
                        </a:lnSpc>
                        <a:spcAft>
                          <a:spcPts val="600"/>
                        </a:spcAft>
                      </a:pPr>
                      <a:r>
                        <a:rPr lang="de-DE" sz="1400" dirty="0"/>
                        <a:t>(harzliefernde Baumarten</a:t>
                      </a:r>
                      <a:r>
                        <a:rPr lang="de-DE" sz="1400" dirty="0" smtClean="0"/>
                        <a:t>)</a:t>
                      </a:r>
                      <a:endParaRPr lang="de-DE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0788" marR="30788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hangingPunct="0">
                        <a:lnSpc>
                          <a:spcPts val="1800"/>
                        </a:lnSpc>
                        <a:spcAft>
                          <a:spcPts val="600"/>
                        </a:spcAft>
                      </a:pPr>
                      <a:r>
                        <a:rPr lang="de-DE" sz="1400" dirty="0"/>
                        <a:t>Mais</a:t>
                      </a:r>
                      <a:br>
                        <a:rPr lang="de-DE" sz="1400" dirty="0"/>
                      </a:br>
                      <a:r>
                        <a:rPr lang="de-DE" sz="1400" dirty="0"/>
                        <a:t>Kartoffeln</a:t>
                      </a:r>
                      <a:br>
                        <a:rPr lang="de-DE" sz="1400" dirty="0"/>
                      </a:br>
                      <a:r>
                        <a:rPr lang="de-DE" sz="1400" dirty="0"/>
                        <a:t>Weizen</a:t>
                      </a:r>
                      <a:br>
                        <a:rPr lang="de-DE" sz="1400" dirty="0"/>
                      </a:br>
                      <a:r>
                        <a:rPr lang="de-DE" sz="1400" dirty="0"/>
                        <a:t>Markerbsen</a:t>
                      </a:r>
                      <a:br>
                        <a:rPr lang="de-DE" sz="1400" dirty="0"/>
                      </a:br>
                      <a:r>
                        <a:rPr lang="de-DE" sz="1400" dirty="0"/>
                        <a:t>Zuckerrüben</a:t>
                      </a:r>
                      <a:br>
                        <a:rPr lang="de-DE" sz="1400" dirty="0"/>
                      </a:br>
                      <a:r>
                        <a:rPr lang="de-DE" sz="1400" dirty="0"/>
                        <a:t>Topinambur</a:t>
                      </a:r>
                      <a:endParaRPr lang="de-DE" sz="1600" dirty="0"/>
                    </a:p>
                    <a:p>
                      <a:pPr hangingPunct="0">
                        <a:lnSpc>
                          <a:spcPts val="1800"/>
                        </a:lnSpc>
                        <a:spcAft>
                          <a:spcPts val="600"/>
                        </a:spcAft>
                      </a:pPr>
                      <a:r>
                        <a:rPr lang="de-DE" sz="1400" dirty="0"/>
                        <a:t>(Zuckerrohr)</a:t>
                      </a:r>
                      <a:endParaRPr lang="de-DE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0788" marR="30788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hangingPunct="0">
                        <a:lnSpc>
                          <a:spcPts val="1800"/>
                        </a:lnSpc>
                        <a:spcAft>
                          <a:spcPts val="600"/>
                        </a:spcAft>
                      </a:pPr>
                      <a:r>
                        <a:rPr lang="de-DE" sz="1400" dirty="0"/>
                        <a:t>Faserlein (Flachs)</a:t>
                      </a:r>
                      <a:br>
                        <a:rPr lang="de-DE" sz="1400" dirty="0"/>
                      </a:br>
                      <a:r>
                        <a:rPr lang="de-DE" sz="1400" dirty="0"/>
                        <a:t>Hanf</a:t>
                      </a:r>
                      <a:endParaRPr lang="de-DE" sz="1600" dirty="0"/>
                    </a:p>
                    <a:p>
                      <a:pPr hangingPunct="0">
                        <a:lnSpc>
                          <a:spcPts val="1800"/>
                        </a:lnSpc>
                        <a:spcAft>
                          <a:spcPts val="600"/>
                        </a:spcAft>
                      </a:pPr>
                      <a:r>
                        <a:rPr lang="de-DE" sz="1400" dirty="0"/>
                        <a:t>(Baumwolle)</a:t>
                      </a:r>
                      <a:br>
                        <a:rPr lang="de-DE" sz="1400" dirty="0"/>
                      </a:br>
                      <a:r>
                        <a:rPr lang="de-DE" sz="1400" dirty="0"/>
                        <a:t>(Sisal)</a:t>
                      </a:r>
                      <a:endParaRPr lang="de-DE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0788" marR="30788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hangingPunct="0">
                        <a:lnSpc>
                          <a:spcPts val="1800"/>
                        </a:lnSpc>
                        <a:spcAft>
                          <a:spcPts val="600"/>
                        </a:spcAft>
                      </a:pPr>
                      <a:r>
                        <a:rPr lang="de-DE" sz="1400" dirty="0"/>
                        <a:t>Waid</a:t>
                      </a:r>
                      <a:br>
                        <a:rPr lang="de-DE" sz="1400" dirty="0"/>
                      </a:br>
                      <a:r>
                        <a:rPr lang="de-DE" sz="1400" dirty="0"/>
                        <a:t>Krapp</a:t>
                      </a:r>
                      <a:br>
                        <a:rPr lang="de-DE" sz="1400" dirty="0"/>
                      </a:br>
                      <a:r>
                        <a:rPr lang="de-DE" sz="1400" dirty="0"/>
                        <a:t>Saflor</a:t>
                      </a:r>
                      <a:endParaRPr lang="de-DE" sz="1600" dirty="0"/>
                    </a:p>
                    <a:p>
                      <a:pPr hangingPunct="0">
                        <a:lnSpc>
                          <a:spcPts val="1800"/>
                        </a:lnSpc>
                        <a:spcAft>
                          <a:spcPts val="600"/>
                        </a:spcAft>
                      </a:pPr>
                      <a:r>
                        <a:rPr lang="de-DE" sz="1400" dirty="0"/>
                        <a:t>(Indigo)</a:t>
                      </a:r>
                      <a:endParaRPr lang="de-DE" sz="1600" dirty="0"/>
                    </a:p>
                    <a:p>
                      <a:pPr hangingPunct="0">
                        <a:lnSpc>
                          <a:spcPts val="1800"/>
                        </a:lnSpc>
                        <a:spcAft>
                          <a:spcPts val="600"/>
                        </a:spcAft>
                      </a:pPr>
                      <a:r>
                        <a:rPr lang="de-DE" sz="1400" dirty="0"/>
                        <a:t>Heilkräuter</a:t>
                      </a:r>
                      <a:endParaRPr lang="de-DE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0788" marR="30788" marT="0" marB="0">
                    <a:solidFill>
                      <a:schemeClr val="bg1"/>
                    </a:solidFill>
                  </a:tcPr>
                </a:tc>
              </a:tr>
              <a:tr h="1812352">
                <a:tc>
                  <a:txBody>
                    <a:bodyPr/>
                    <a:lstStyle/>
                    <a:p>
                      <a:pPr hangingPunct="0">
                        <a:lnSpc>
                          <a:spcPts val="1800"/>
                        </a:lnSpc>
                        <a:spcAft>
                          <a:spcPts val="600"/>
                        </a:spcAft>
                      </a:pPr>
                      <a:r>
                        <a:rPr lang="de-DE" sz="1400" dirty="0"/>
                        <a:t>verharzende Öle</a:t>
                      </a:r>
                      <a:br>
                        <a:rPr lang="de-DE" sz="1400" dirty="0"/>
                      </a:br>
                      <a:r>
                        <a:rPr lang="de-DE" sz="1400" dirty="0"/>
                        <a:t>(als Filmbildner für Lacke, zur </a:t>
                      </a:r>
                      <a:r>
                        <a:rPr lang="de-DE" sz="1400" dirty="0" smtClean="0"/>
                        <a:t> Linoleum-</a:t>
                      </a:r>
                      <a:r>
                        <a:rPr lang="de-DE" sz="1400" dirty="0" err="1" smtClean="0"/>
                        <a:t>herstellung</a:t>
                      </a:r>
                      <a:r>
                        <a:rPr lang="de-DE" sz="1400" dirty="0" smtClean="0"/>
                        <a:t> </a:t>
                      </a:r>
                      <a:r>
                        <a:rPr lang="de-DE" sz="1400" dirty="0"/>
                        <a:t>u.a.)</a:t>
                      </a:r>
                      <a:endParaRPr lang="de-DE" sz="1600" dirty="0"/>
                    </a:p>
                    <a:p>
                      <a:pPr hangingPunct="0">
                        <a:lnSpc>
                          <a:spcPts val="1800"/>
                        </a:lnSpc>
                        <a:spcAft>
                          <a:spcPts val="600"/>
                        </a:spcAft>
                      </a:pPr>
                      <a:r>
                        <a:rPr lang="de-DE" sz="1400" dirty="0" err="1"/>
                        <a:t>etherische</a:t>
                      </a:r>
                      <a:r>
                        <a:rPr lang="de-DE" sz="1400" dirty="0"/>
                        <a:t> Öle</a:t>
                      </a:r>
                      <a:br>
                        <a:rPr lang="de-DE" sz="1400" dirty="0"/>
                      </a:br>
                      <a:r>
                        <a:rPr lang="de-DE" sz="1400" dirty="0"/>
                        <a:t>(als Lösungsmittel)</a:t>
                      </a:r>
                      <a:endParaRPr lang="de-DE" sz="1600" dirty="0"/>
                    </a:p>
                    <a:p>
                      <a:pPr hangingPunct="0">
                        <a:lnSpc>
                          <a:spcPts val="1800"/>
                        </a:lnSpc>
                        <a:spcAft>
                          <a:spcPts val="600"/>
                        </a:spcAft>
                      </a:pPr>
                      <a:r>
                        <a:rPr lang="de-DE" sz="1400" dirty="0"/>
                        <a:t>Fette, Fettsäuren</a:t>
                      </a:r>
                      <a:endParaRPr lang="de-DE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0788" marR="30788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hangingPunct="0">
                        <a:lnSpc>
                          <a:spcPts val="1800"/>
                        </a:lnSpc>
                        <a:spcAft>
                          <a:spcPts val="600"/>
                        </a:spcAft>
                      </a:pPr>
                      <a:r>
                        <a:rPr lang="de-DE" sz="1400" dirty="0"/>
                        <a:t>Zucker</a:t>
                      </a:r>
                      <a:endParaRPr lang="de-DE" sz="1600" dirty="0"/>
                    </a:p>
                    <a:p>
                      <a:pPr hangingPunct="0">
                        <a:lnSpc>
                          <a:spcPts val="1800"/>
                        </a:lnSpc>
                        <a:spcAft>
                          <a:spcPts val="600"/>
                        </a:spcAft>
                      </a:pPr>
                      <a:r>
                        <a:rPr lang="de-DE" sz="1400" dirty="0"/>
                        <a:t>Stärke</a:t>
                      </a:r>
                      <a:endParaRPr lang="de-DE" sz="1600" dirty="0"/>
                    </a:p>
                    <a:p>
                      <a:pPr hangingPunct="0">
                        <a:lnSpc>
                          <a:spcPts val="1800"/>
                        </a:lnSpc>
                        <a:spcAft>
                          <a:spcPts val="600"/>
                        </a:spcAft>
                      </a:pPr>
                      <a:r>
                        <a:rPr lang="de-DE" sz="1400" dirty="0"/>
                        <a:t>Zellulose</a:t>
                      </a:r>
                      <a:endParaRPr lang="de-DE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0788" marR="30788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hangingPunct="0">
                        <a:lnSpc>
                          <a:spcPts val="1800"/>
                        </a:lnSpc>
                        <a:spcAft>
                          <a:spcPts val="600"/>
                        </a:spcAft>
                      </a:pPr>
                      <a:r>
                        <a:rPr lang="de-DE" sz="1400" dirty="0"/>
                        <a:t>Fasern</a:t>
                      </a:r>
                      <a:br>
                        <a:rPr lang="de-DE" sz="1400" dirty="0"/>
                      </a:br>
                      <a:r>
                        <a:rPr lang="de-DE" sz="1400" dirty="0"/>
                        <a:t>(Lang- und Kurzfaser)</a:t>
                      </a:r>
                      <a:endParaRPr lang="de-DE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0788" marR="30788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hangingPunct="0">
                        <a:lnSpc>
                          <a:spcPts val="1800"/>
                        </a:lnSpc>
                        <a:spcAft>
                          <a:spcPts val="600"/>
                        </a:spcAft>
                      </a:pPr>
                      <a:r>
                        <a:rPr lang="de-DE" sz="1400" dirty="0"/>
                        <a:t>Farbstoffe</a:t>
                      </a:r>
                      <a:endParaRPr lang="de-DE" sz="1600" dirty="0"/>
                    </a:p>
                    <a:p>
                      <a:pPr hangingPunct="0">
                        <a:lnSpc>
                          <a:spcPts val="1800"/>
                        </a:lnSpc>
                        <a:spcAft>
                          <a:spcPts val="600"/>
                        </a:spcAft>
                      </a:pPr>
                      <a:r>
                        <a:rPr lang="de-DE" sz="1400" dirty="0"/>
                        <a:t>Wirkstoffe</a:t>
                      </a:r>
                      <a:br>
                        <a:rPr lang="de-DE" sz="1400" dirty="0"/>
                      </a:br>
                      <a:r>
                        <a:rPr lang="de-DE" sz="1400" dirty="0"/>
                        <a:t>(pharmazeutische und andere, z.B. für den Pflanzenschutz)</a:t>
                      </a:r>
                      <a:endParaRPr lang="de-DE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0788" marR="30788" marT="0" marB="0">
                    <a:solidFill>
                      <a:schemeClr val="bg1"/>
                    </a:solidFill>
                  </a:tcPr>
                </a:tc>
              </a:tr>
              <a:tr h="1055584">
                <a:tc>
                  <a:txBody>
                    <a:bodyPr/>
                    <a:lstStyle/>
                    <a:p>
                      <a:pPr hangingPunct="0">
                        <a:lnSpc>
                          <a:spcPts val="1800"/>
                        </a:lnSpc>
                        <a:spcAft>
                          <a:spcPts val="600"/>
                        </a:spcAft>
                      </a:pPr>
                      <a:r>
                        <a:rPr lang="de-DE" sz="1400" b="1" dirty="0"/>
                        <a:t>Produkte:</a:t>
                      </a:r>
                      <a:endParaRPr lang="de-DE" sz="1600" b="1" dirty="0"/>
                    </a:p>
                    <a:p>
                      <a:pPr hangingPunct="0">
                        <a:lnSpc>
                          <a:spcPts val="1800"/>
                        </a:lnSpc>
                        <a:spcAft>
                          <a:spcPts val="600"/>
                        </a:spcAft>
                      </a:pPr>
                      <a:r>
                        <a:rPr lang="de-DE" sz="1400" dirty="0"/>
                        <a:t>Farben, Lacke, Kleber, Schmiermittel, Seifen, Tenside, Lösungsmittel, Kosmetika</a:t>
                      </a:r>
                      <a:endParaRPr lang="de-DE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0788" marR="30788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hangingPunct="0">
                        <a:lnSpc>
                          <a:spcPts val="1800"/>
                        </a:lnSpc>
                        <a:spcAft>
                          <a:spcPts val="600"/>
                        </a:spcAft>
                      </a:pPr>
                      <a:r>
                        <a:rPr lang="de-DE" sz="1400" b="1" dirty="0"/>
                        <a:t>Produkte:</a:t>
                      </a:r>
                      <a:endParaRPr lang="de-DE" sz="1600" b="1" dirty="0"/>
                    </a:p>
                    <a:p>
                      <a:pPr hangingPunct="0">
                        <a:lnSpc>
                          <a:spcPts val="1800"/>
                        </a:lnSpc>
                        <a:spcAft>
                          <a:spcPts val="600"/>
                        </a:spcAft>
                      </a:pPr>
                      <a:r>
                        <a:rPr lang="de-DE" sz="1400" dirty="0"/>
                        <a:t>Papiere und Pappen, Verpackungen, Platten, Waschrohstoffe, Kleber, Folien und Kunststoffe, Füllstoffe, Kosmetik</a:t>
                      </a:r>
                      <a:endParaRPr lang="de-DE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0788" marR="30788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hangingPunct="0">
                        <a:lnSpc>
                          <a:spcPts val="1800"/>
                        </a:lnSpc>
                        <a:spcAft>
                          <a:spcPts val="600"/>
                        </a:spcAft>
                      </a:pPr>
                      <a:r>
                        <a:rPr lang="de-DE" sz="1400" b="1" dirty="0"/>
                        <a:t>Produkte:</a:t>
                      </a:r>
                      <a:endParaRPr lang="de-DE" sz="1600" b="1" dirty="0"/>
                    </a:p>
                    <a:p>
                      <a:pPr hangingPunct="0">
                        <a:lnSpc>
                          <a:spcPts val="1800"/>
                        </a:lnSpc>
                        <a:spcAft>
                          <a:spcPts val="600"/>
                        </a:spcAft>
                      </a:pPr>
                      <a:r>
                        <a:rPr lang="de-DE" sz="1400" dirty="0"/>
                        <a:t>Textilien, Spezialtextilien (Filter), Seile, </a:t>
                      </a:r>
                      <a:r>
                        <a:rPr lang="de-DE" sz="1400" dirty="0" err="1" smtClean="0"/>
                        <a:t>Bespannungen</a:t>
                      </a:r>
                      <a:endParaRPr lang="de-DE" sz="1600" dirty="0"/>
                    </a:p>
                    <a:p>
                      <a:pPr hangingPunct="0">
                        <a:lnSpc>
                          <a:spcPts val="1800"/>
                        </a:lnSpc>
                        <a:spcAft>
                          <a:spcPts val="600"/>
                        </a:spcAft>
                      </a:pPr>
                      <a:r>
                        <a:rPr lang="de-DE" sz="1400" dirty="0"/>
                        <a:t>Faserplatten, </a:t>
                      </a:r>
                      <a:r>
                        <a:rPr lang="de-DE" sz="1400" dirty="0" smtClean="0"/>
                        <a:t>Dämm-</a:t>
                      </a:r>
                      <a:r>
                        <a:rPr lang="de-DE" sz="1400" dirty="0" err="1" smtClean="0"/>
                        <a:t>stoffe</a:t>
                      </a:r>
                      <a:r>
                        <a:rPr lang="de-DE" sz="1400" dirty="0"/>
                        <a:t>, Bremsbeläge, Papiere</a:t>
                      </a:r>
                      <a:endParaRPr lang="de-DE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0788" marR="30788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hangingPunct="0">
                        <a:lnSpc>
                          <a:spcPts val="1800"/>
                        </a:lnSpc>
                        <a:spcAft>
                          <a:spcPts val="600"/>
                        </a:spcAft>
                      </a:pPr>
                      <a:r>
                        <a:rPr lang="de-DE" sz="1400" b="1" dirty="0"/>
                        <a:t>Produkte:</a:t>
                      </a:r>
                      <a:endParaRPr lang="de-DE" sz="1600" b="1" dirty="0"/>
                    </a:p>
                    <a:p>
                      <a:pPr hangingPunct="0">
                        <a:lnSpc>
                          <a:spcPts val="1800"/>
                        </a:lnSpc>
                        <a:spcAft>
                          <a:spcPts val="600"/>
                        </a:spcAft>
                      </a:pPr>
                      <a:r>
                        <a:rPr lang="de-DE" sz="1400" dirty="0" smtClean="0"/>
                        <a:t>Farben </a:t>
                      </a:r>
                      <a:r>
                        <a:rPr lang="de-DE" sz="1400" dirty="0"/>
                        <a:t>und Lacke, Kosmetik, Pharmaprodukte, Repellents</a:t>
                      </a:r>
                      <a:endParaRPr lang="de-DE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0788" marR="30788" marT="0" marB="0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4" name="Rechteck 3"/>
          <p:cNvSpPr/>
          <p:nvPr/>
        </p:nvSpPr>
        <p:spPr>
          <a:xfrm>
            <a:off x="2973969" y="1440486"/>
            <a:ext cx="1728192" cy="51845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Rechteck 4"/>
          <p:cNvSpPr/>
          <p:nvPr/>
        </p:nvSpPr>
        <p:spPr>
          <a:xfrm>
            <a:off x="4747404" y="1440486"/>
            <a:ext cx="1728192" cy="51845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Rechteck 5"/>
          <p:cNvSpPr/>
          <p:nvPr/>
        </p:nvSpPr>
        <p:spPr>
          <a:xfrm>
            <a:off x="6516216" y="1443219"/>
            <a:ext cx="1656184" cy="51845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7" name="Picture 2" descr="C:\Users\lutz\Desktop\stäudel.de\GUP_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728663" cy="692150"/>
          </a:xfrm>
          <a:prstGeom prst="rect">
            <a:avLst/>
          </a:prstGeom>
          <a:noFill/>
        </p:spPr>
      </p:pic>
      <p:sp>
        <p:nvSpPr>
          <p:cNvPr id="9" name="Datumsplatzhalter 5"/>
          <p:cNvSpPr>
            <a:spLocks noGrp="1"/>
          </p:cNvSpPr>
          <p:nvPr>
            <p:ph type="dt" sz="half" idx="10"/>
          </p:nvPr>
        </p:nvSpPr>
        <p:spPr>
          <a:xfrm rot="5400000">
            <a:off x="7787133" y="5492005"/>
            <a:ext cx="2133600" cy="365125"/>
          </a:xfrm>
        </p:spPr>
        <p:txBody>
          <a:bodyPr/>
          <a:lstStyle/>
          <a:p>
            <a:r>
              <a:rPr lang="de-DE" smtClean="0"/>
              <a:t>NaWaRo Neuhaus 27.03.2014</a:t>
            </a:r>
            <a:endParaRPr lang="de-DE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755576" y="620688"/>
            <a:ext cx="75866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dirty="0" smtClean="0"/>
              <a:t>Motive für die Nutzung nachwachsender Rohstoffe</a:t>
            </a:r>
            <a:endParaRPr lang="de-DE" sz="2800" dirty="0"/>
          </a:p>
        </p:txBody>
      </p:sp>
      <p:sp>
        <p:nvSpPr>
          <p:cNvPr id="3" name="Textfeld 2"/>
          <p:cNvSpPr txBox="1"/>
          <p:nvPr/>
        </p:nvSpPr>
        <p:spPr>
          <a:xfrm>
            <a:off x="755576" y="1556792"/>
            <a:ext cx="7992888" cy="47859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 indent="-177800">
              <a:spcAft>
                <a:spcPts val="600"/>
              </a:spcAft>
              <a:buFont typeface="Wingdings" pitchFamily="2" charset="2"/>
              <a:buChar char="§"/>
            </a:pPr>
            <a:r>
              <a:rPr lang="de-DE" sz="2000" dirty="0" smtClean="0"/>
              <a:t>Aktuell: CO</a:t>
            </a:r>
            <a:r>
              <a:rPr lang="de-DE" sz="1600" dirty="0" smtClean="0"/>
              <a:t>2</a:t>
            </a:r>
            <a:r>
              <a:rPr lang="de-DE" sz="2000" dirty="0" smtClean="0"/>
              <a:t>-Bilanz / Treibhauseffekt  / Klimaveränderungen -&gt; Energiepflanzen / </a:t>
            </a:r>
            <a:r>
              <a:rPr lang="de-DE" sz="2000" dirty="0" err="1" smtClean="0"/>
              <a:t>Biosprit</a:t>
            </a:r>
            <a:r>
              <a:rPr lang="de-DE" sz="2000" dirty="0" smtClean="0"/>
              <a:t/>
            </a:r>
            <a:br>
              <a:rPr lang="de-DE" sz="2000" dirty="0" smtClean="0"/>
            </a:br>
            <a:endParaRPr lang="de-DE" sz="2000" dirty="0" smtClean="0"/>
          </a:p>
          <a:p>
            <a:pPr marL="177800" indent="-177800">
              <a:spcAft>
                <a:spcPts val="600"/>
              </a:spcAft>
              <a:buFont typeface="Wingdings" pitchFamily="2" charset="2"/>
              <a:buChar char="§"/>
            </a:pPr>
            <a:r>
              <a:rPr lang="de-DE" sz="2000" dirty="0" smtClean="0"/>
              <a:t>Traditionelle Produkte – „</a:t>
            </a:r>
            <a:r>
              <a:rPr lang="de-DE" sz="2000" dirty="0" err="1" smtClean="0"/>
              <a:t>Öko</a:t>
            </a:r>
            <a:r>
              <a:rPr lang="de-DE" sz="2000" dirty="0" smtClean="0"/>
              <a:t>“-Sortiment -&gt; Fasern, Seifen, Kosmetika, Farben, Lacke</a:t>
            </a:r>
            <a:br>
              <a:rPr lang="de-DE" sz="2000" dirty="0" smtClean="0"/>
            </a:br>
            <a:endParaRPr lang="de-DE" sz="2000" dirty="0" smtClean="0"/>
          </a:p>
          <a:p>
            <a:pPr marL="177800" indent="-177800">
              <a:spcAft>
                <a:spcPts val="600"/>
              </a:spcAft>
              <a:buFont typeface="Wingdings" pitchFamily="2" charset="2"/>
              <a:buChar char="§"/>
            </a:pPr>
            <a:r>
              <a:rPr lang="de-DE" sz="2000" dirty="0" smtClean="0"/>
              <a:t>Rohstoffe für die industrielle Produktion: geringerer Energieaufwand, nutzbare Strukturen -&gt;</a:t>
            </a:r>
            <a:r>
              <a:rPr lang="de-DE" sz="2000" dirty="0"/>
              <a:t> </a:t>
            </a:r>
            <a:r>
              <a:rPr lang="de-DE" sz="2000" dirty="0" smtClean="0"/>
              <a:t>APGs für Waschmittel, Schmierstoffe, (Papier, Pappe, auch: Holz für Bauzwecke, Konstruktionen</a:t>
            </a:r>
          </a:p>
          <a:p>
            <a:pPr marL="177800" indent="-177800">
              <a:spcAft>
                <a:spcPts val="600"/>
              </a:spcAft>
              <a:buFont typeface="Wingdings" pitchFamily="2" charset="2"/>
              <a:buChar char="§"/>
            </a:pPr>
            <a:endParaRPr lang="de-DE" sz="2000" dirty="0" smtClean="0"/>
          </a:p>
          <a:p>
            <a:pPr marL="177800" indent="-177800">
              <a:spcAft>
                <a:spcPts val="600"/>
              </a:spcAft>
              <a:buFont typeface="Wingdings" pitchFamily="2" charset="2"/>
              <a:buChar char="§"/>
            </a:pPr>
            <a:r>
              <a:rPr lang="de-DE" sz="2000" dirty="0" smtClean="0"/>
              <a:t>Umweltaspekte -&gt; </a:t>
            </a:r>
            <a:r>
              <a:rPr lang="de-DE" sz="2000" dirty="0" err="1" smtClean="0"/>
              <a:t>Abbaubarkeit</a:t>
            </a:r>
            <a:r>
              <a:rPr lang="de-DE" sz="2000" dirty="0" smtClean="0"/>
              <a:t> (Treibstoffe auf Binnenseen, Tenside), schadstoffarme Technologien, Nachhaltigkeit </a:t>
            </a:r>
            <a:br>
              <a:rPr lang="de-DE" sz="2000" dirty="0" smtClean="0"/>
            </a:br>
            <a:endParaRPr lang="de-DE" sz="2000" dirty="0" smtClean="0"/>
          </a:p>
          <a:p>
            <a:pPr marL="177800" indent="-177800">
              <a:spcAft>
                <a:spcPts val="600"/>
              </a:spcAft>
              <a:buFont typeface="Wingdings" pitchFamily="2" charset="2"/>
              <a:buChar char="§"/>
            </a:pPr>
            <a:r>
              <a:rPr lang="de-DE" sz="2000" dirty="0" smtClean="0"/>
              <a:t>Nutzung  landwirtschaftlicher Stilllegungsflächen -&gt; Energiepflanzen </a:t>
            </a:r>
          </a:p>
        </p:txBody>
      </p:sp>
      <p:pic>
        <p:nvPicPr>
          <p:cNvPr id="4098" name="Picture 2" descr="D:\Daten\NaWi\PLAN\Handreichungen\Rohstoffe\kohlenl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7864" y="476672"/>
            <a:ext cx="5167282" cy="3495238"/>
          </a:xfrm>
          <a:prstGeom prst="rect">
            <a:avLst/>
          </a:prstGeom>
          <a:noFill/>
          <a:effectLst>
            <a:outerShdw blurRad="266700" sx="109000" sy="109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2204864"/>
            <a:ext cx="4079555" cy="2293788"/>
          </a:xfrm>
          <a:prstGeom prst="rect">
            <a:avLst/>
          </a:prstGeom>
          <a:noFill/>
          <a:effectLst>
            <a:outerShdw blurRad="266700" sx="109000" sy="109000" algn="ctr" rotWithShape="0">
              <a:prstClr val="black">
                <a:alpha val="40000"/>
              </a:prstClr>
            </a:outerShdw>
          </a:effectLst>
        </p:spPr>
      </p:pic>
      <p:grpSp>
        <p:nvGrpSpPr>
          <p:cNvPr id="10" name="Gruppieren 9"/>
          <p:cNvGrpSpPr/>
          <p:nvPr/>
        </p:nvGrpSpPr>
        <p:grpSpPr>
          <a:xfrm>
            <a:off x="5073055" y="1052736"/>
            <a:ext cx="4070945" cy="4787431"/>
            <a:chOff x="5073055" y="1052736"/>
            <a:chExt cx="4070945" cy="4787431"/>
          </a:xfrm>
        </p:grpSpPr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4" cstate="print">
              <a:lum bright="63000" contrast="-64000"/>
            </a:blip>
            <a:srcRect/>
            <a:stretch>
              <a:fillRect/>
            </a:stretch>
          </p:blipFill>
          <p:spPr bwMode="auto">
            <a:xfrm>
              <a:off x="5073055" y="1052736"/>
              <a:ext cx="4070945" cy="4787431"/>
            </a:xfrm>
            <a:prstGeom prst="rect">
              <a:avLst/>
            </a:prstGeom>
            <a:noFill/>
            <a:effectLst>
              <a:outerShdw blurRad="266700" sx="109000" sy="109000" algn="c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9" name="Rechteck 8"/>
            <p:cNvSpPr/>
            <p:nvPr/>
          </p:nvSpPr>
          <p:spPr>
            <a:xfrm>
              <a:off x="5364088" y="1412776"/>
              <a:ext cx="3528392" cy="39703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de-DE" sz="2800" dirty="0" smtClean="0"/>
                <a:t>Bei mehr als der Hälfte unserer Tenside basiert der </a:t>
              </a:r>
              <a:r>
                <a:rPr lang="de-DE" sz="2800" dirty="0" err="1" smtClean="0"/>
                <a:t>lipophile</a:t>
              </a:r>
              <a:r>
                <a:rPr lang="de-DE" sz="2800" dirty="0" smtClean="0"/>
                <a:t> Teil auf nachwachsen-den Rohstoffen (…)  wie zum Beispiel das nur für den industriellen Einsatz nutzbare </a:t>
              </a:r>
              <a:r>
                <a:rPr lang="de-DE" sz="2800" dirty="0" err="1" smtClean="0"/>
                <a:t>Palmkernöl</a:t>
              </a:r>
              <a:r>
                <a:rPr lang="de-DE" sz="2800" dirty="0" smtClean="0"/>
                <a:t>. </a:t>
              </a:r>
              <a:endParaRPr lang="de-DE" sz="2800" dirty="0"/>
            </a:p>
          </p:txBody>
        </p:sp>
      </p:grpSp>
      <p:pic>
        <p:nvPicPr>
          <p:cNvPr id="11" name="Picture 2" descr="C:\Users\lutz\Desktop\stäudel.de\GUP_log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728663" cy="692150"/>
          </a:xfrm>
          <a:prstGeom prst="rect">
            <a:avLst/>
          </a:prstGeom>
          <a:noFill/>
        </p:spPr>
      </p:pic>
      <p:sp>
        <p:nvSpPr>
          <p:cNvPr id="12" name="Datumsplatzhalt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NaWaRo Neuhaus 27.03.2014</a:t>
            </a:r>
            <a:endParaRPr lang="de-DE"/>
          </a:p>
        </p:txBody>
      </p:sp>
      <p:pic>
        <p:nvPicPr>
          <p:cNvPr id="6146" name="Picture 2" descr="http://www.presseportal.de/bild/52746-preview-pressemitteilung-fnr-fachagentur-nachwachsende-rohstoffe-biokraftstoff-potenzial-in-deutschland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59632" y="476672"/>
            <a:ext cx="7067489" cy="5703880"/>
          </a:xfrm>
          <a:prstGeom prst="rect">
            <a:avLst/>
          </a:prstGeom>
          <a:noFill/>
          <a:effectLst>
            <a:outerShdw blurRad="266700" sx="109000" sy="109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404</Words>
  <Application>Microsoft Office PowerPoint</Application>
  <PresentationFormat>Bildschirmpräsentation (4:3)</PresentationFormat>
  <Paragraphs>124</Paragraphs>
  <Slides>14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14</vt:i4>
      </vt:variant>
    </vt:vector>
  </HeadingPairs>
  <TitlesOfParts>
    <vt:vector size="15" baseType="lpstr">
      <vt:lpstr>Larissa-Design</vt:lpstr>
      <vt:lpstr>Nachwachsende Rohstoffe</vt:lpstr>
      <vt:lpstr>Alle Materialien …</vt:lpstr>
      <vt:lpstr>Was Sie erwartet</vt:lpstr>
      <vt:lpstr>Folie 4</vt:lpstr>
      <vt:lpstr>Folie 5</vt:lpstr>
      <vt:lpstr>Folie 6</vt:lpstr>
      <vt:lpstr>Folie 7</vt:lpstr>
      <vt:lpstr>Folie 8</vt:lpstr>
      <vt:lpstr>Folie 9</vt:lpstr>
      <vt:lpstr>Folie 10</vt:lpstr>
      <vt:lpstr>Die experimentellen Stationen</vt:lpstr>
      <vt:lpstr>Bezüge zu den Bildungsstandards:</vt:lpstr>
      <vt:lpstr>Die experimentellen Stationen</vt:lpstr>
      <vt:lpstr>Und jetzt …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lutz</dc:creator>
  <cp:lastModifiedBy>neu</cp:lastModifiedBy>
  <cp:revision>97</cp:revision>
  <dcterms:created xsi:type="dcterms:W3CDTF">2011-07-24T18:39:23Z</dcterms:created>
  <dcterms:modified xsi:type="dcterms:W3CDTF">2014-03-26T20:30:31Z</dcterms:modified>
</cp:coreProperties>
</file>