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25"/>
  </p:notesMasterIdLst>
  <p:handoutMasterIdLst>
    <p:handoutMasterId r:id="rId26"/>
  </p:handoutMasterIdLst>
  <p:sldIdLst>
    <p:sldId id="290" r:id="rId2"/>
    <p:sldId id="364" r:id="rId3"/>
    <p:sldId id="366" r:id="rId4"/>
    <p:sldId id="344" r:id="rId5"/>
    <p:sldId id="350" r:id="rId6"/>
    <p:sldId id="353" r:id="rId7"/>
    <p:sldId id="352" r:id="rId8"/>
    <p:sldId id="354" r:id="rId9"/>
    <p:sldId id="356" r:id="rId10"/>
    <p:sldId id="361" r:id="rId11"/>
    <p:sldId id="367" r:id="rId12"/>
    <p:sldId id="349" r:id="rId13"/>
    <p:sldId id="357" r:id="rId14"/>
    <p:sldId id="358" r:id="rId15"/>
    <p:sldId id="359" r:id="rId16"/>
    <p:sldId id="360" r:id="rId17"/>
    <p:sldId id="341" r:id="rId18"/>
    <p:sldId id="355" r:id="rId19"/>
    <p:sldId id="362" r:id="rId20"/>
    <p:sldId id="348" r:id="rId21"/>
    <p:sldId id="363" r:id="rId22"/>
    <p:sldId id="365" r:id="rId23"/>
    <p:sldId id="343" r:id="rId24"/>
  </p:sldIdLst>
  <p:sldSz cx="9144000" cy="6858000" type="screen4x3"/>
  <p:notesSz cx="6858000" cy="9144000"/>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3366FF"/>
    <a:srgbClr val="080808"/>
    <a:srgbClr val="0033CC"/>
    <a:srgbClr val="0066FF"/>
    <a:srgbClr val="0000FF"/>
    <a:srgbClr val="3333FF"/>
    <a:srgbClr val="00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autoAdjust="0"/>
    <p:restoredTop sz="94576" autoAdjust="0"/>
  </p:normalViewPr>
  <p:slideViewPr>
    <p:cSldViewPr>
      <p:cViewPr varScale="1">
        <p:scale>
          <a:sx n="112" d="100"/>
          <a:sy n="112" d="100"/>
        </p:scale>
        <p:origin x="792" y="8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5" d="100"/>
          <a:sy n="55" d="100"/>
        </p:scale>
        <p:origin x="-183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122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122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52B454-6058-463C-8EBF-859C0574490F}" type="slidenum">
              <a:rPr lang="de-DE"/>
              <a:pPr>
                <a:defRPr/>
              </a:pPr>
              <a:t>‹Nr.›</a:t>
            </a:fld>
            <a:endParaRPr lang="de-DE"/>
          </a:p>
        </p:txBody>
      </p:sp>
    </p:spTree>
    <p:extLst>
      <p:ext uri="{BB962C8B-B14F-4D97-AF65-F5344CB8AC3E}">
        <p14:creationId xmlns:p14="http://schemas.microsoft.com/office/powerpoint/2010/main" val="2356144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266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66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266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8D27494-1427-4BD3-B40A-1AEACBF7E4BB}" type="slidenum">
              <a:rPr lang="de-DE"/>
              <a:pPr>
                <a:defRPr/>
              </a:pPr>
              <a:t>‹Nr.›</a:t>
            </a:fld>
            <a:endParaRPr lang="de-DE"/>
          </a:p>
        </p:txBody>
      </p:sp>
    </p:spTree>
    <p:extLst>
      <p:ext uri="{BB962C8B-B14F-4D97-AF65-F5344CB8AC3E}">
        <p14:creationId xmlns:p14="http://schemas.microsoft.com/office/powerpoint/2010/main" val="21297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78D27494-1427-4BD3-B40A-1AEACBF7E4BB}" type="slidenum">
              <a:rPr lang="de-DE" smtClean="0"/>
              <a:pPr>
                <a:defRPr/>
              </a:pPr>
              <a:t>1</a:t>
            </a:fld>
            <a:endParaRPr lang="de-DE"/>
          </a:p>
        </p:txBody>
      </p:sp>
    </p:spTree>
    <p:extLst>
      <p:ext uri="{BB962C8B-B14F-4D97-AF65-F5344CB8AC3E}">
        <p14:creationId xmlns:p14="http://schemas.microsoft.com/office/powerpoint/2010/main" val="2330624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78D27494-1427-4BD3-B40A-1AEACBF7E4BB}" type="slidenum">
              <a:rPr lang="de-DE" smtClean="0"/>
              <a:pPr>
                <a:defRPr/>
              </a:pPr>
              <a:t>9</a:t>
            </a:fld>
            <a:endParaRPr lang="de-DE"/>
          </a:p>
        </p:txBody>
      </p:sp>
    </p:spTree>
    <p:extLst>
      <p:ext uri="{BB962C8B-B14F-4D97-AF65-F5344CB8AC3E}">
        <p14:creationId xmlns:p14="http://schemas.microsoft.com/office/powerpoint/2010/main" val="89548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028"/>
            <a:ext cx="7772400" cy="1470422"/>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E0BFA337-D264-4F0C-806C-EF999E03246B}" type="slidenum">
              <a:rPr lang="de-DE"/>
              <a:pPr>
                <a:defRPr/>
              </a:pPr>
              <a:t>‹Nr.›</a:t>
            </a:fld>
            <a:endParaRPr lang="de-DE"/>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3329688E-C9EC-44AC-93DF-A756B904612C}" type="slidenum">
              <a:rPr lang="de-DE"/>
              <a:pPr>
                <a:defRPr/>
              </a:pPr>
              <a:t>‹Nr.›</a:t>
            </a:fld>
            <a:endParaRPr lang="de-DE"/>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1"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1" y="609600"/>
            <a:ext cx="56261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4841723E-8ACD-42A6-852F-CE3E015F3AA6}" type="slidenum">
              <a:rPr lang="de-DE"/>
              <a:pPr>
                <a:defRPr/>
              </a:pPr>
              <a:t>‹Nr.›</a:t>
            </a:fld>
            <a:endParaRPr lang="de-DE"/>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el, Text und ClipAr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685800" y="1981200"/>
            <a:ext cx="3784600" cy="41148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ClipArt-Platzhalter 3"/>
          <p:cNvSpPr>
            <a:spLocks noGrp="1"/>
          </p:cNvSpPr>
          <p:nvPr>
            <p:ph type="clipArt" sz="half" idx="2"/>
          </p:nvPr>
        </p:nvSpPr>
        <p:spPr>
          <a:xfrm>
            <a:off x="4673600" y="1981200"/>
            <a:ext cx="3784600" cy="4114800"/>
          </a:xfrm>
        </p:spPr>
        <p:txBody>
          <a:bodyPr/>
          <a:lstStyle/>
          <a:p>
            <a:pPr lvl="0"/>
            <a:endParaRPr lang="de-DE"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5AECF67F-376F-45AA-B64E-93A863981833}" type="slidenum">
              <a:rPr lang="de-DE"/>
              <a:pPr>
                <a:defRPr/>
              </a:pPr>
              <a:t>‹Nr.›</a:t>
            </a:fld>
            <a:endParaRPr lang="de-DE"/>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1B7CB7D8-E337-4AA9-8184-5310FE60DBC2}" type="slidenum">
              <a:rPr lang="de-DE"/>
              <a:pPr>
                <a:defRPr/>
              </a:pPr>
              <a:t>‹Nr.›</a:t>
            </a:fld>
            <a:endParaRPr lang="de-DE"/>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1784" y="4406504"/>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1784" y="2906316"/>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658F6C1-8778-4762-A56B-E0C5133277BE}" type="slidenum">
              <a:rPr lang="de-DE"/>
              <a:pPr>
                <a:defRPr/>
              </a:pPr>
              <a:t>‹Nr.›</a:t>
            </a:fld>
            <a:endParaRPr lang="de-DE"/>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784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73600" y="1981200"/>
            <a:ext cx="3784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51C4E5F9-54BE-437D-8D94-9D1FFEAC354B}" type="slidenum">
              <a:rPr lang="de-DE"/>
              <a:pPr>
                <a:defRPr/>
              </a:pPr>
              <a:t>‹Nr.›</a:t>
            </a:fld>
            <a:endParaRPr lang="de-DE"/>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5035"/>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6085"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6085"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7D79F96C-BE92-4A1D-AD48-E91CC9552304}" type="slidenum">
              <a:rPr lang="de-DE"/>
              <a:pPr>
                <a:defRPr/>
              </a:pPr>
              <a:t>‹Nr.›</a:t>
            </a:fld>
            <a:endParaRPr lang="de-DE"/>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E6262252-D5A2-4D6E-B2FB-D16B409B79E6}" type="slidenum">
              <a:rPr lang="de-DE"/>
              <a:pPr>
                <a:defRPr/>
              </a:pPr>
              <a:t>‹Nr.›</a:t>
            </a:fld>
            <a:endParaRPr lang="de-DE"/>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B0AAEF8C-F2AE-43D9-B7D4-447411F28AF7}" type="slidenum">
              <a:rPr lang="de-DE"/>
              <a:pPr>
                <a:defRPr/>
              </a:pPr>
              <a:t>‹Nr.›</a:t>
            </a:fld>
            <a:endParaRPr lang="de-DE"/>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2654"/>
            <a:ext cx="3007784"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1" y="272653"/>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4703"/>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416053D7-6B85-4333-9C1A-BC6B7D1A6A66}" type="slidenum">
              <a:rPr lang="de-DE"/>
              <a:pPr>
                <a:defRPr/>
              </a:pPr>
              <a:t>‹Nr.›</a:t>
            </a:fld>
            <a:endParaRPr lang="de-DE"/>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817"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817" y="5367337"/>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Innsbruck – 08.09.2015</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7D08337-384E-42DF-8BB1-1A1CF872618A}" type="slidenum">
              <a:rPr lang="de-DE"/>
              <a:pPr>
                <a:defRPr/>
              </a:pPr>
              <a:t>‹Nr.›</a:t>
            </a:fld>
            <a:endParaRPr lang="de-DE"/>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Klicken Sie, um das Titelformat zu bearbeiten</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de-DE"/>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de-DE" smtClean="0"/>
              <a:t>Innsbruck – 08.09.2015</a:t>
            </a:r>
            <a:endParaRPr lang="de-DE"/>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4847F63-BE70-4045-BCE8-7DA3162319CE}"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fade thruBlk="1"/>
  </p:transition>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028"/>
            <a:ext cx="7772400" cy="1947044"/>
          </a:xfrm>
        </p:spPr>
        <p:txBody>
          <a:bodyPr/>
          <a:lstStyle/>
          <a:p>
            <a:r>
              <a:rPr lang="de-DE" dirty="0" smtClean="0">
                <a:solidFill>
                  <a:schemeClr val="bg1">
                    <a:lumMod val="50000"/>
                  </a:schemeClr>
                </a:solidFill>
                <a:latin typeface="Verdana" pitchFamily="34" charset="0"/>
                <a:ea typeface="Verdana" pitchFamily="34" charset="0"/>
                <a:cs typeface="Verdana" pitchFamily="34" charset="0"/>
              </a:rPr>
              <a:t>(Prüfungs-)</a:t>
            </a:r>
            <a:r>
              <a:rPr lang="de-DE" dirty="0" smtClean="0">
                <a:latin typeface="Verdana" pitchFamily="34" charset="0"/>
                <a:ea typeface="Verdana" pitchFamily="34" charset="0"/>
                <a:cs typeface="Verdana" pitchFamily="34" charset="0"/>
              </a:rPr>
              <a:t>Aufgaben:</a:t>
            </a:r>
            <a:br>
              <a:rPr lang="de-DE" dirty="0" smtClean="0">
                <a:latin typeface="Verdana" pitchFamily="34" charset="0"/>
                <a:ea typeface="Verdana" pitchFamily="34" charset="0"/>
                <a:cs typeface="Verdana" pitchFamily="34" charset="0"/>
              </a:rPr>
            </a:br>
            <a:r>
              <a:rPr lang="de-DE" dirty="0" smtClean="0">
                <a:latin typeface="Verdana" pitchFamily="34" charset="0"/>
                <a:ea typeface="Verdana" pitchFamily="34" charset="0"/>
                <a:cs typeface="Verdana" pitchFamily="34" charset="0"/>
              </a:rPr>
              <a:t> </a:t>
            </a:r>
            <a:r>
              <a:rPr lang="de-DE" i="1" dirty="0" smtClean="0">
                <a:solidFill>
                  <a:srgbClr val="C00000"/>
                </a:solidFill>
                <a:latin typeface="Verdana" pitchFamily="34" charset="0"/>
                <a:ea typeface="Verdana" pitchFamily="34" charset="0"/>
                <a:cs typeface="Verdana" pitchFamily="34" charset="0"/>
              </a:rPr>
              <a:t>kompetenzorientiert</a:t>
            </a:r>
            <a:br>
              <a:rPr lang="de-DE" i="1" dirty="0" smtClean="0">
                <a:solidFill>
                  <a:srgbClr val="C00000"/>
                </a:solidFill>
                <a:latin typeface="Verdana" pitchFamily="34" charset="0"/>
                <a:ea typeface="Verdana" pitchFamily="34" charset="0"/>
                <a:cs typeface="Verdana" pitchFamily="34" charset="0"/>
              </a:rPr>
            </a:br>
            <a:r>
              <a:rPr lang="de-DE" i="1" dirty="0" smtClean="0">
                <a:solidFill>
                  <a:srgbClr val="C00000"/>
                </a:solidFill>
                <a:latin typeface="Verdana" pitchFamily="34" charset="0"/>
                <a:ea typeface="Verdana" pitchFamily="34" charset="0"/>
                <a:cs typeface="Verdana" pitchFamily="34" charset="0"/>
              </a:rPr>
              <a:t>gestalten</a:t>
            </a:r>
            <a:endParaRPr lang="de-DE" i="1" dirty="0">
              <a:solidFill>
                <a:srgbClr val="C00000"/>
              </a:solidFill>
              <a:latin typeface="Verdana" pitchFamily="34" charset="0"/>
              <a:ea typeface="Verdana" pitchFamily="34" charset="0"/>
              <a:cs typeface="Verdana" pitchFamily="34" charset="0"/>
            </a:endParaRPr>
          </a:p>
        </p:txBody>
      </p:sp>
      <p:sp>
        <p:nvSpPr>
          <p:cNvPr id="3" name="Untertitel 2"/>
          <p:cNvSpPr>
            <a:spLocks noGrp="1"/>
          </p:cNvSpPr>
          <p:nvPr>
            <p:ph type="subTitle" idx="1"/>
          </p:nvPr>
        </p:nvSpPr>
        <p:spPr>
          <a:xfrm>
            <a:off x="1371600" y="4797152"/>
            <a:ext cx="6400800" cy="841648"/>
          </a:xfrm>
        </p:spPr>
        <p:txBody>
          <a:bodyPr/>
          <a:lstStyle/>
          <a:p>
            <a:r>
              <a:rPr lang="de-DE" sz="2000" dirty="0" smtClean="0">
                <a:latin typeface="Verdana" pitchFamily="34" charset="0"/>
                <a:ea typeface="Verdana" pitchFamily="34" charset="0"/>
                <a:cs typeface="Verdana" pitchFamily="34" charset="0"/>
              </a:rPr>
              <a:t>Dr. Lutz </a:t>
            </a:r>
            <a:r>
              <a:rPr lang="de-DE" sz="2000" dirty="0" err="1" smtClean="0">
                <a:latin typeface="Verdana" pitchFamily="34" charset="0"/>
                <a:ea typeface="Verdana" pitchFamily="34" charset="0"/>
                <a:cs typeface="Verdana" pitchFamily="34" charset="0"/>
              </a:rPr>
              <a:t>Stäudel</a:t>
            </a:r>
            <a:r>
              <a:rPr lang="de-DE" sz="2000" dirty="0" smtClean="0">
                <a:latin typeface="Verdana" pitchFamily="34" charset="0"/>
                <a:ea typeface="Verdana" pitchFamily="34" charset="0"/>
                <a:cs typeface="Verdana" pitchFamily="34" charset="0"/>
              </a:rPr>
              <a:t>, Leipzig</a:t>
            </a:r>
            <a:endParaRPr lang="de-DE" dirty="0">
              <a:latin typeface="Verdana" pitchFamily="34" charset="0"/>
              <a:ea typeface="Verdana" pitchFamily="34" charset="0"/>
              <a:cs typeface="Verdana" pitchFamily="34" charset="0"/>
            </a:endParaRPr>
          </a:p>
        </p:txBody>
      </p:sp>
      <p:pic>
        <p:nvPicPr>
          <p:cNvPr id="32770" name="Picture 2" descr="C:\Users\lutz\Desktop\stäudel.de\GUP_logo.jpg"/>
          <p:cNvPicPr>
            <a:picLocks noChangeAspect="1" noChangeArrowheads="1"/>
          </p:cNvPicPr>
          <p:nvPr/>
        </p:nvPicPr>
        <p:blipFill>
          <a:blip r:embed="rId3"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116632"/>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Kompetenzmodelle, z.B. „Chemie“</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pic>
        <p:nvPicPr>
          <p:cNvPr id="10" name="Bild 6"/>
          <p:cNvPicPr/>
          <p:nvPr/>
        </p:nvPicPr>
        <p:blipFill>
          <a:blip r:embed="rId3" cstate="print"/>
          <a:srcRect/>
          <a:stretch>
            <a:fillRect/>
          </a:stretch>
        </p:blipFill>
        <p:spPr bwMode="auto">
          <a:xfrm>
            <a:off x="1691640" y="954489"/>
            <a:ext cx="5760720" cy="557085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Wie man gegebene Aufgaben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sinnvoll analysieren kann</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graphicFrame>
        <p:nvGraphicFramePr>
          <p:cNvPr id="9" name="Tabelle 8"/>
          <p:cNvGraphicFramePr>
            <a:graphicFrameLocks noGrp="1"/>
          </p:cNvGraphicFramePr>
          <p:nvPr/>
        </p:nvGraphicFramePr>
        <p:xfrm>
          <a:off x="1043609" y="1704816"/>
          <a:ext cx="7464152" cy="4028440"/>
        </p:xfrm>
        <a:graphic>
          <a:graphicData uri="http://schemas.openxmlformats.org/drawingml/2006/table">
            <a:tbl>
              <a:tblPr firstRow="1" bandRow="1">
                <a:effectLst>
                  <a:outerShdw blurRad="177800" dist="38100" dir="2700000" sx="105000" sy="105000" algn="tl" rotWithShape="0">
                    <a:prstClr val="black">
                      <a:alpha val="40000"/>
                    </a:prstClr>
                  </a:outerShdw>
                </a:effectLst>
                <a:tableStyleId>{EB344D84-9AFB-497E-A393-DC336BA19D2E}</a:tableStyleId>
              </a:tblPr>
              <a:tblGrid>
                <a:gridCol w="1872208"/>
                <a:gridCol w="3737708"/>
                <a:gridCol w="599321"/>
                <a:gridCol w="599321"/>
                <a:gridCol w="655594"/>
              </a:tblGrid>
              <a:tr h="370840">
                <a:tc>
                  <a:txBody>
                    <a:bodyPr/>
                    <a:lstStyle/>
                    <a:p>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DE" dirty="0" smtClean="0">
                          <a:latin typeface="Verdana" pitchFamily="34" charset="0"/>
                          <a:ea typeface="Verdana" pitchFamily="34" charset="0"/>
                          <a:cs typeface="Verdana" pitchFamily="34" charset="0"/>
                        </a:rPr>
                        <a:t>Erwartete Schülerleistung</a:t>
                      </a:r>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DE" dirty="0" smtClean="0"/>
                        <a:t>I</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DE" dirty="0" smtClean="0"/>
                        <a:t>II</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DE" dirty="0" smtClean="0"/>
                        <a:t>III</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r>
              <a:tr h="370840">
                <a:tc>
                  <a:txBody>
                    <a:bodyPr/>
                    <a:lstStyle/>
                    <a:p>
                      <a:r>
                        <a:rPr lang="de-DE" dirty="0" smtClean="0">
                          <a:latin typeface="Verdana" pitchFamily="34" charset="0"/>
                          <a:ea typeface="Verdana" pitchFamily="34" charset="0"/>
                          <a:cs typeface="Verdana" pitchFamily="34" charset="0"/>
                        </a:rPr>
                        <a:t>Teilaufgabe 1</a:t>
                      </a:r>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smtClean="0">
                          <a:latin typeface="Verdana" pitchFamily="34" charset="0"/>
                          <a:ea typeface="Verdana" pitchFamily="34" charset="0"/>
                          <a:cs typeface="Verdana" pitchFamily="34" charset="0"/>
                        </a:rPr>
                        <a:t>Beschreibung</a:t>
                      </a:r>
                    </a:p>
                    <a:p>
                      <a:endParaRPr lang="de-DE" dirty="0" smtClean="0">
                        <a:latin typeface="Verdana" pitchFamily="34" charset="0"/>
                        <a:ea typeface="Verdana" pitchFamily="34" charset="0"/>
                        <a:cs typeface="Verdana" pitchFamily="34" charset="0"/>
                      </a:endParaRPr>
                    </a:p>
                    <a:p>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de-DE" dirty="0" smtClean="0">
                          <a:latin typeface="Verdana" pitchFamily="34" charset="0"/>
                          <a:ea typeface="Verdana" pitchFamily="34" charset="0"/>
                          <a:cs typeface="Verdana" pitchFamily="34" charset="0"/>
                        </a:rPr>
                        <a:t>Teilaufgabe 2</a:t>
                      </a:r>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smtClean="0">
                          <a:latin typeface="Verdana" pitchFamily="34" charset="0"/>
                          <a:ea typeface="Verdana" pitchFamily="34" charset="0"/>
                          <a:cs typeface="Verdana" pitchFamily="34" charset="0"/>
                        </a:rPr>
                        <a:t>Beschreibung</a:t>
                      </a:r>
                    </a:p>
                    <a:p>
                      <a:endParaRPr lang="de-DE" dirty="0" smtClean="0">
                        <a:latin typeface="Verdana" pitchFamily="34" charset="0"/>
                        <a:ea typeface="Verdana" pitchFamily="34" charset="0"/>
                        <a:cs typeface="Verdana" pitchFamily="34" charset="0"/>
                      </a:endParaRPr>
                    </a:p>
                    <a:p>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de-DE" dirty="0" smtClean="0">
                          <a:latin typeface="Verdana" pitchFamily="34" charset="0"/>
                          <a:ea typeface="Verdana" pitchFamily="34" charset="0"/>
                          <a:cs typeface="Verdana" pitchFamily="34" charset="0"/>
                        </a:rPr>
                        <a:t>Teilaufgabe 3</a:t>
                      </a:r>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smtClean="0">
                          <a:latin typeface="Verdana" pitchFamily="34" charset="0"/>
                          <a:ea typeface="Verdana" pitchFamily="34" charset="0"/>
                          <a:cs typeface="Verdana" pitchFamily="34" charset="0"/>
                        </a:rPr>
                        <a:t>Beschreibung</a:t>
                      </a:r>
                    </a:p>
                    <a:p>
                      <a:endParaRPr lang="de-DE" dirty="0" smtClean="0">
                        <a:latin typeface="Verdana" pitchFamily="34" charset="0"/>
                        <a:ea typeface="Verdana" pitchFamily="34" charset="0"/>
                        <a:cs typeface="Verdana" pitchFamily="34" charset="0"/>
                      </a:endParaRPr>
                    </a:p>
                    <a:p>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de-DE" dirty="0" smtClean="0">
                          <a:latin typeface="Verdana" pitchFamily="34" charset="0"/>
                          <a:ea typeface="Verdana" pitchFamily="34" charset="0"/>
                          <a:cs typeface="Verdana" pitchFamily="34" charset="0"/>
                        </a:rPr>
                        <a:t>Teilaufgabe 4</a:t>
                      </a:r>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smtClean="0">
                          <a:latin typeface="Verdana" pitchFamily="34" charset="0"/>
                          <a:ea typeface="Verdana" pitchFamily="34" charset="0"/>
                          <a:cs typeface="Verdana" pitchFamily="34" charset="0"/>
                        </a:rPr>
                        <a:t>Beschreibung</a:t>
                      </a:r>
                    </a:p>
                    <a:p>
                      <a:endParaRPr lang="de-DE" dirty="0" smtClean="0">
                        <a:latin typeface="Verdana" pitchFamily="34" charset="0"/>
                        <a:ea typeface="Verdana" pitchFamily="34" charset="0"/>
                        <a:cs typeface="Verdana" pitchFamily="34" charset="0"/>
                      </a:endParaRPr>
                    </a:p>
                    <a:p>
                      <a:endParaRPr lang="de-DE"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92400113"/>
      </p:ext>
    </p:extLst>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55576" y="332656"/>
            <a:ext cx="7772400" cy="792088"/>
          </a:xfrm>
        </p:spPr>
        <p:txBody>
          <a:bodyPr/>
          <a:lstStyle/>
          <a:p>
            <a:r>
              <a:rPr lang="de-DE" sz="2800" dirty="0" smtClean="0">
                <a:solidFill>
                  <a:srgbClr val="000000"/>
                </a:solidFill>
                <a:latin typeface="Verdana" pitchFamily="34" charset="0"/>
                <a:ea typeface="Verdana" pitchFamily="34" charset="0"/>
                <a:cs typeface="Verdana" pitchFamily="34" charset="0"/>
              </a:rPr>
              <a:t>Eine erste Übung</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pic>
        <p:nvPicPr>
          <p:cNvPr id="10" name="il_fi" descr="http://blog.triodos.de/wp-content/uploads/2010/12/Rohstoff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340768"/>
            <a:ext cx="2119876" cy="1393166"/>
          </a:xfrm>
          <a:prstGeom prst="rect">
            <a:avLst/>
          </a:prstGeom>
          <a:noFill/>
          <a:ln>
            <a:noFill/>
          </a:ln>
        </p:spPr>
      </p:pic>
      <p:sp>
        <p:nvSpPr>
          <p:cNvPr id="49153" name="Rectangle 1"/>
          <p:cNvSpPr>
            <a:spLocks noChangeArrowheads="1"/>
          </p:cNvSpPr>
          <p:nvPr/>
        </p:nvSpPr>
        <p:spPr bwMode="auto">
          <a:xfrm>
            <a:off x="2699792" y="1268760"/>
            <a:ext cx="5616624"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AT" sz="2600" b="1" i="1" u="none" strike="noStrike" cap="none" normalizeH="0" baseline="0" dirty="0" smtClean="0">
                <a:ln>
                  <a:noFill/>
                </a:ln>
                <a:solidFill>
                  <a:srgbClr val="FFC000"/>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Thema I: Rohstoffe und Nachhaltigkeit</a:t>
            </a:r>
            <a:endParaRPr kumimoji="0" lang="de-AT" sz="1800" b="0" i="0" u="none" strike="noStrike" cap="none" normalizeH="0" baseline="0" dirty="0" smtClean="0">
              <a:ln>
                <a:noFill/>
              </a:ln>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sp>
        <p:nvSpPr>
          <p:cNvPr id="49154" name="Rectangle 2"/>
          <p:cNvSpPr>
            <a:spLocks noChangeArrowheads="1"/>
          </p:cNvSpPr>
          <p:nvPr/>
        </p:nvSpPr>
        <p:spPr bwMode="auto">
          <a:xfrm>
            <a:off x="683568" y="2819678"/>
            <a:ext cx="7704856" cy="34394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Analysieren </a:t>
            </a:r>
            <a:r>
              <a:rPr kumimoji="0" lang="de-AT" sz="1400" b="0" i="0" u="none" strike="noStrike" cap="none" normalizeH="0" dirty="0" smtClean="0">
                <a:ln>
                  <a:noFill/>
                </a:ln>
                <a:solidFill>
                  <a:schemeClr val="tx1"/>
                </a:solidFill>
                <a:effectLst/>
                <a:latin typeface="Verdana" pitchFamily="34" charset="0"/>
                <a:ea typeface="Verdana" pitchFamily="34" charset="0"/>
                <a:cs typeface="Verdana" pitchFamily="34" charset="0"/>
              </a:rPr>
              <a:t> </a:t>
            </a: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Sie aus naturwissenschaftlicher Sicht, warum Wirtschaftswachstum auf Dauer keine Patentlösung für unseren Planeten sein kann! Nehmen Sie dabei Stellung zu den Zeitungsartikeln (S. 2-3)!</a:t>
            </a:r>
            <a:endPar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228600" marR="0" lvl="0" indent="-228600" algn="l" defTabSz="914400" rtl="0" eaLnBrk="0" fontAlgn="base" latinLnBrk="0" hangingPunct="0">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Erklären Sie den Begriff „Rohstoffe“ aus geologischer, wirtschaftlicher und chemischer Sicht! </a:t>
            </a:r>
            <a:endPar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228600" marR="0" lvl="0" indent="-228600" algn="l" defTabSz="914400" rtl="0" eaLnBrk="0" fontAlgn="base" latinLnBrk="0" hangingPunct="0">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Welche der vorliegenden Rohstoffe stellen Ihrer Meinung nach essentielle Materialien für die moderne Technologie dar? Erklären Sie deren Gewinnung, Funktion und Bedeutung! In welchem Zusammenhang treten bereits jetzt Ressourcenengpässe und diverse Probleme auf? </a:t>
            </a:r>
            <a:endPar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228600" marR="0" lvl="0" indent="-228600" algn="l" defTabSz="914400" rtl="0" eaLnBrk="0" fontAlgn="base" latinLnBrk="0" hangingPunct="0">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Wie sieht Ihrer Meinung nach ein nachhaltiger Umgang mit Rohstoffen aus?</a:t>
            </a:r>
            <a:r>
              <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a:t>
            </a:r>
            <a:endParaRPr kumimoji="0" lang="de-DE" sz="2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p:txBody>
      </p:sp>
      <p:sp>
        <p:nvSpPr>
          <p:cNvPr id="11" name="Textfeld 10"/>
          <p:cNvSpPr txBox="1"/>
          <p:nvPr/>
        </p:nvSpPr>
        <p:spPr>
          <a:xfrm>
            <a:off x="2843808" y="1772816"/>
            <a:ext cx="4665060" cy="369332"/>
          </a:xfrm>
          <a:prstGeom prst="rect">
            <a:avLst/>
          </a:prstGeom>
          <a:noFill/>
        </p:spPr>
        <p:txBody>
          <a:bodyPr wrap="none" rtlCol="0">
            <a:spAutoFit/>
          </a:bodyPr>
          <a:lstStyle/>
          <a:p>
            <a:r>
              <a:rPr lang="de-DE" sz="1800" dirty="0" smtClean="0">
                <a:latin typeface="Verdana" pitchFamily="34" charset="0"/>
                <a:ea typeface="Verdana" pitchFamily="34" charset="0"/>
                <a:cs typeface="Verdana" pitchFamily="34" charset="0"/>
              </a:rPr>
              <a:t>Gegeben waren Artikel aus Zeitungen.</a:t>
            </a:r>
            <a:endParaRPr lang="de-DE"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9" name="Rechteck 8"/>
          <p:cNvSpPr/>
          <p:nvPr/>
        </p:nvSpPr>
        <p:spPr>
          <a:xfrm>
            <a:off x="971600" y="1772816"/>
            <a:ext cx="3528392" cy="2677656"/>
          </a:xfrm>
          <a:prstGeom prst="rect">
            <a:avLst/>
          </a:prstGeom>
        </p:spPr>
        <p:txBody>
          <a:bodyPr wrap="square">
            <a:spAutoFit/>
          </a:bodyPr>
          <a:lstStyle/>
          <a:p>
            <a:pPr marL="263525" indent="-263525">
              <a:lnSpc>
                <a:spcPct val="150000"/>
              </a:lnSpc>
            </a:pPr>
            <a:r>
              <a:rPr lang="de-DE" sz="1600" b="1" dirty="0" smtClean="0">
                <a:latin typeface="Verdana" pitchFamily="34" charset="0"/>
                <a:ea typeface="Verdana" pitchFamily="34" charset="0"/>
                <a:cs typeface="Verdana" pitchFamily="34" charset="0"/>
              </a:rPr>
              <a:t>a. Reproduktionsleistung: </a:t>
            </a:r>
            <a:r>
              <a:rPr lang="de-DE" sz="1600" dirty="0" smtClean="0">
                <a:latin typeface="Verdana" pitchFamily="34" charset="0"/>
                <a:ea typeface="Verdana" pitchFamily="34" charset="0"/>
                <a:cs typeface="Verdana" pitchFamily="34" charset="0"/>
              </a:rPr>
              <a:t/>
            </a:r>
            <a:br>
              <a:rPr lang="de-DE" sz="16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fachspezifische Sachverhalte wiedergeben und darstellen, Art des beigelegten Materials bestimmen, Informationen aus dem Material entnehmen, Fachtermini verwenden, Arbeitstechniken anwenden etc. </a:t>
            </a:r>
            <a:br>
              <a:rPr lang="de-DE" sz="12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 Wiederholung und (einfache) Umorganisation von Wissen).</a:t>
            </a:r>
          </a:p>
        </p:txBody>
      </p:sp>
      <p:sp>
        <p:nvSpPr>
          <p:cNvPr id="11" name="Rechteck 10"/>
          <p:cNvSpPr/>
          <p:nvPr/>
        </p:nvSpPr>
        <p:spPr>
          <a:xfrm>
            <a:off x="4716016" y="1772816"/>
            <a:ext cx="3528392" cy="2640338"/>
          </a:xfrm>
          <a:prstGeom prst="rect">
            <a:avLst/>
          </a:prstGeom>
        </p:spPr>
        <p:txBody>
          <a:bodyPr wrap="square">
            <a:spAutoFit/>
          </a:bodyPr>
          <a:lstStyle/>
          <a:p>
            <a:pPr marL="263525" indent="-263525">
              <a:lnSpc>
                <a:spcPct val="150000"/>
              </a:lnSpc>
            </a:pPr>
            <a:r>
              <a:rPr lang="de-DE" sz="1600" b="1" dirty="0" smtClean="0">
                <a:latin typeface="Verdana" pitchFamily="34" charset="0"/>
                <a:ea typeface="Verdana" pitchFamily="34" charset="0"/>
                <a:cs typeface="Verdana" pitchFamily="34" charset="0"/>
              </a:rPr>
              <a:t>b. Transferleistung: </a:t>
            </a:r>
            <a:r>
              <a:rPr lang="de-DE" sz="1600" dirty="0" smtClean="0">
                <a:latin typeface="Verdana" pitchFamily="34" charset="0"/>
                <a:ea typeface="Verdana" pitchFamily="34" charset="0"/>
                <a:cs typeface="Verdana" pitchFamily="34" charset="0"/>
              </a:rPr>
              <a:t/>
            </a:r>
            <a:br>
              <a:rPr lang="de-DE" sz="16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Zusammenhänge erklären,  </a:t>
            </a:r>
            <a:r>
              <a:rPr lang="de-DE" sz="1200" dirty="0" err="1" smtClean="0">
                <a:latin typeface="Verdana" pitchFamily="34" charset="0"/>
                <a:ea typeface="Verdana" pitchFamily="34" charset="0"/>
                <a:cs typeface="Verdana" pitchFamily="34" charset="0"/>
              </a:rPr>
              <a:t>Sachver</a:t>
            </a:r>
            <a:r>
              <a:rPr lang="de-DE" sz="1200" dirty="0" smtClean="0">
                <a:latin typeface="Verdana" pitchFamily="34" charset="0"/>
                <a:ea typeface="Verdana" pitchFamily="34" charset="0"/>
                <a:cs typeface="Verdana" pitchFamily="34" charset="0"/>
              </a:rPr>
              <a:t>-halte verknüpfen und einordnen, Materialien analysieren, Sach- und Werturteile unterscheiden etc. </a:t>
            </a:r>
            <a:br>
              <a:rPr lang="de-DE" sz="12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
            </a:r>
            <a:br>
              <a:rPr lang="de-DE" sz="12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 Umorganisation, Anwendung und Übertragung von Wissen auf unbekannte Bereiche).</a:t>
            </a:r>
          </a:p>
        </p:txBody>
      </p:sp>
      <p:sp>
        <p:nvSpPr>
          <p:cNvPr id="12" name="Rechteck 11"/>
          <p:cNvSpPr/>
          <p:nvPr/>
        </p:nvSpPr>
        <p:spPr>
          <a:xfrm>
            <a:off x="2555776" y="4667652"/>
            <a:ext cx="4608512" cy="1569660"/>
          </a:xfrm>
          <a:prstGeom prst="rect">
            <a:avLst/>
          </a:prstGeom>
        </p:spPr>
        <p:txBody>
          <a:bodyPr wrap="square">
            <a:spAutoFit/>
          </a:bodyPr>
          <a:lstStyle/>
          <a:p>
            <a:pPr marL="263525" indent="-263525">
              <a:lnSpc>
                <a:spcPct val="150000"/>
              </a:lnSpc>
            </a:pPr>
            <a:r>
              <a:rPr lang="de-DE" sz="1600" b="1" dirty="0" smtClean="0">
                <a:latin typeface="Verdana" pitchFamily="34" charset="0"/>
                <a:ea typeface="Verdana" pitchFamily="34" charset="0"/>
                <a:cs typeface="Verdana" pitchFamily="34" charset="0"/>
              </a:rPr>
              <a:t>c. Reflexion und Problemlösung: </a:t>
            </a:r>
            <a:r>
              <a:rPr lang="de-DE" sz="1600" dirty="0" smtClean="0">
                <a:latin typeface="Verdana" pitchFamily="34" charset="0"/>
                <a:ea typeface="Verdana" pitchFamily="34" charset="0"/>
                <a:cs typeface="Verdana" pitchFamily="34" charset="0"/>
              </a:rPr>
              <a:t/>
            </a:r>
            <a:br>
              <a:rPr lang="de-DE" sz="16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Sachverhalte und Probleme erörtern, Hypothesen entwickeln, eigene Urteilsbildung reflektieren etc. </a:t>
            </a:r>
            <a:br>
              <a:rPr lang="de-DE" sz="1200" dirty="0" smtClean="0">
                <a:latin typeface="Verdana" pitchFamily="34" charset="0"/>
                <a:ea typeface="Verdana" pitchFamily="34" charset="0"/>
                <a:cs typeface="Verdana" pitchFamily="34" charset="0"/>
              </a:rPr>
            </a:br>
            <a:r>
              <a:rPr lang="de-DE" sz="1200" dirty="0" smtClean="0">
                <a:latin typeface="Verdana" pitchFamily="34" charset="0"/>
                <a:ea typeface="Verdana" pitchFamily="34" charset="0"/>
                <a:cs typeface="Verdana" pitchFamily="34" charset="0"/>
              </a:rPr>
              <a:t>(= komplexe Anwendung und komplexer Transfer, Problemlösung).</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3" name="Rechteck 12"/>
          <p:cNvSpPr/>
          <p:nvPr/>
        </p:nvSpPr>
        <p:spPr>
          <a:xfrm>
            <a:off x="755576" y="1639648"/>
            <a:ext cx="7776864" cy="830997"/>
          </a:xfrm>
          <a:prstGeom prst="rect">
            <a:avLst/>
          </a:prstGeom>
          <a:solidFill>
            <a:schemeClr val="bg1">
              <a:lumMod val="85000"/>
            </a:schemeClr>
          </a:solidFill>
        </p:spPr>
        <p:txBody>
          <a:bodyPr wrap="square">
            <a:spAutoFit/>
          </a:bodyPr>
          <a:lstStyle/>
          <a:p>
            <a:pPr>
              <a:lnSpc>
                <a:spcPct val="150000"/>
              </a:lnSpc>
            </a:pPr>
            <a:r>
              <a:rPr lang="de-DE" sz="1600" b="1" dirty="0" smtClean="0">
                <a:solidFill>
                  <a:schemeClr val="bg2">
                    <a:lumMod val="75000"/>
                  </a:schemeClr>
                </a:solidFill>
                <a:latin typeface="Verdana" pitchFamily="34" charset="0"/>
                <a:ea typeface="Verdana" pitchFamily="34" charset="0"/>
                <a:cs typeface="Verdana" pitchFamily="34" charset="0"/>
              </a:rPr>
              <a:t>… kompetenzorientierte, von einer </a:t>
            </a:r>
            <a:r>
              <a:rPr lang="de-DE" sz="1600" b="1" dirty="0" smtClean="0">
                <a:solidFill>
                  <a:srgbClr val="C00000"/>
                </a:solidFill>
                <a:latin typeface="Verdana" pitchFamily="34" charset="0"/>
                <a:ea typeface="Verdana" pitchFamily="34" charset="0"/>
                <a:cs typeface="Verdana" pitchFamily="34" charset="0"/>
              </a:rPr>
              <a:t>Problemstellung ausgehende Aufgabenstellung </a:t>
            </a:r>
            <a:r>
              <a:rPr lang="de-DE" sz="1600" b="1" dirty="0" smtClean="0">
                <a:solidFill>
                  <a:schemeClr val="bg2">
                    <a:lumMod val="75000"/>
                  </a:schemeClr>
                </a:solidFill>
                <a:latin typeface="Verdana" pitchFamily="34" charset="0"/>
                <a:ea typeface="Verdana" pitchFamily="34" charset="0"/>
                <a:cs typeface="Verdana" pitchFamily="34" charset="0"/>
              </a:rPr>
              <a:t>…</a:t>
            </a:r>
            <a:endParaRPr lang="de-DE" sz="1600" dirty="0">
              <a:solidFill>
                <a:schemeClr val="bg2">
                  <a:lumMod val="75000"/>
                </a:schemeClr>
              </a:solidFill>
              <a:latin typeface="Verdana" pitchFamily="34" charset="0"/>
              <a:ea typeface="Verdana" pitchFamily="34" charset="0"/>
              <a:cs typeface="Verdana" pitchFamily="34" charset="0"/>
            </a:endParaRPr>
          </a:p>
        </p:txBody>
      </p:sp>
      <p:sp>
        <p:nvSpPr>
          <p:cNvPr id="14" name="Rechteck 13"/>
          <p:cNvSpPr/>
          <p:nvPr/>
        </p:nvSpPr>
        <p:spPr>
          <a:xfrm>
            <a:off x="755576" y="3208908"/>
            <a:ext cx="7704856" cy="2308324"/>
          </a:xfrm>
          <a:prstGeom prst="rect">
            <a:avLst/>
          </a:prstGeom>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 bedeutet</a:t>
            </a:r>
            <a:r>
              <a:rPr lang="de-DE" sz="1600" dirty="0" smtClean="0">
                <a:latin typeface="Verdana" pitchFamily="34" charset="0"/>
                <a:ea typeface="Verdana" pitchFamily="34" charset="0"/>
                <a:cs typeface="Verdana" pitchFamily="34" charset="0"/>
              </a:rPr>
              <a:t>,</a:t>
            </a:r>
          </a:p>
          <a:p>
            <a:pPr>
              <a:lnSpc>
                <a:spcPct val="150000"/>
              </a:lnSpc>
            </a:pPr>
            <a:r>
              <a:rPr lang="de-DE" sz="1600" dirty="0" smtClean="0">
                <a:latin typeface="Verdana" pitchFamily="34" charset="0"/>
                <a:ea typeface="Verdana" pitchFamily="34" charset="0"/>
                <a:cs typeface="Verdana" pitchFamily="34" charset="0"/>
              </a:rPr>
              <a:t>die Beschreibung eines </a:t>
            </a:r>
            <a:r>
              <a:rPr lang="de-DE" sz="1600" b="1" dirty="0" smtClean="0">
                <a:solidFill>
                  <a:srgbClr val="C00000"/>
                </a:solidFill>
                <a:latin typeface="Verdana" pitchFamily="34" charset="0"/>
                <a:ea typeface="Verdana" pitchFamily="34" charset="0"/>
                <a:cs typeface="Verdana" pitchFamily="34" charset="0"/>
              </a:rPr>
              <a:t>konkreten Sachverhaltes </a:t>
            </a:r>
            <a:r>
              <a:rPr lang="de-DE" sz="1600" dirty="0" smtClean="0">
                <a:latin typeface="Verdana" pitchFamily="34" charset="0"/>
                <a:ea typeface="Verdana" pitchFamily="34" charset="0"/>
                <a:cs typeface="Verdana" pitchFamily="34" charset="0"/>
              </a:rPr>
              <a:t>bzw. einer konkreten </a:t>
            </a:r>
            <a:r>
              <a:rPr lang="de-DE" sz="1600" b="1" dirty="0" smtClean="0">
                <a:solidFill>
                  <a:srgbClr val="C00000"/>
                </a:solidFill>
                <a:latin typeface="Verdana" pitchFamily="34" charset="0"/>
                <a:ea typeface="Verdana" pitchFamily="34" charset="0"/>
                <a:cs typeface="Verdana" pitchFamily="34" charset="0"/>
              </a:rPr>
              <a:t>Situation</a:t>
            </a:r>
            <a:r>
              <a:rPr lang="de-DE" sz="1600" dirty="0" smtClean="0">
                <a:latin typeface="Verdana" pitchFamily="34" charset="0"/>
                <a:ea typeface="Verdana" pitchFamily="34" charset="0"/>
                <a:cs typeface="Verdana" pitchFamily="34" charset="0"/>
              </a:rPr>
              <a:t>, verknüpft mit einer spezifischen Form der Fragestellung, die (…) die eigenständige Lösung eines Problems oder die Anwendung des gelernten Wissens in einer konkreten Situation verlangt und </a:t>
            </a:r>
            <a:r>
              <a:rPr lang="de-DE" sz="1600" b="1" dirty="0" smtClean="0">
                <a:solidFill>
                  <a:srgbClr val="C00000"/>
                </a:solidFill>
                <a:latin typeface="Verdana" pitchFamily="34" charset="0"/>
                <a:ea typeface="Verdana" pitchFamily="34" charset="0"/>
                <a:cs typeface="Verdana" pitchFamily="34" charset="0"/>
              </a:rPr>
              <a:t>über die reine Wissensreproduktion hinausgeht</a:t>
            </a:r>
            <a:r>
              <a:rPr lang="de-DE" sz="1600" dirty="0" smtClean="0">
                <a:latin typeface="Verdana" pitchFamily="34" charset="0"/>
                <a:ea typeface="Verdana" pitchFamily="34" charset="0"/>
                <a:cs typeface="Verdana" pitchFamily="34" charset="0"/>
              </a:rPr>
              <a:t>. </a:t>
            </a:r>
            <a:endParaRPr lang="de-DE" sz="1600" dirty="0">
              <a:latin typeface="Verdana" pitchFamily="34" charset="0"/>
              <a:ea typeface="Verdana" pitchFamily="34" charset="0"/>
              <a:cs typeface="Verdana" pitchFamily="34" charset="0"/>
            </a:endParaRPr>
          </a:p>
        </p:txBody>
      </p:sp>
      <p:sp>
        <p:nvSpPr>
          <p:cNvPr id="15" name="Pfeil nach unten 14"/>
          <p:cNvSpPr/>
          <p:nvPr/>
        </p:nvSpPr>
        <p:spPr>
          <a:xfrm rot="16200000">
            <a:off x="4968044" y="5481229"/>
            <a:ext cx="93610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Abgerundetes Rechteck 15"/>
          <p:cNvSpPr/>
          <p:nvPr/>
        </p:nvSpPr>
        <p:spPr>
          <a:xfrm>
            <a:off x="6228184" y="5301208"/>
            <a:ext cx="230425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Verdana" pitchFamily="34" charset="0"/>
                <a:ea typeface="Verdana" pitchFamily="34" charset="0"/>
                <a:cs typeface="Verdana" pitchFamily="34" charset="0"/>
              </a:rPr>
              <a:t>Es geht um einen neuen Kontext</a:t>
            </a:r>
            <a:endParaRPr lang="de-DE" dirty="0">
              <a:latin typeface="Verdana" pitchFamily="34" charset="0"/>
              <a:ea typeface="Verdana" pitchFamily="34" charset="0"/>
              <a:cs typeface="Verdana" pitchFamily="34" charset="0"/>
            </a:endParaRPr>
          </a:p>
        </p:txBody>
      </p:sp>
      <p:sp>
        <p:nvSpPr>
          <p:cNvPr id="9" name="Ellipse 8"/>
          <p:cNvSpPr/>
          <p:nvPr/>
        </p:nvSpPr>
        <p:spPr>
          <a:xfrm>
            <a:off x="2483768" y="3356992"/>
            <a:ext cx="4392488" cy="864096"/>
          </a:xfrm>
          <a:prstGeom prst="ellipse">
            <a:avLst/>
          </a:prstGeom>
          <a:solidFill>
            <a:schemeClr val="accent1">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p:cNvSpPr/>
          <p:nvPr/>
        </p:nvSpPr>
        <p:spPr>
          <a:xfrm>
            <a:off x="251520" y="3789040"/>
            <a:ext cx="2304256" cy="720080"/>
          </a:xfrm>
          <a:prstGeom prst="ellipse">
            <a:avLst/>
          </a:prstGeom>
          <a:solidFill>
            <a:schemeClr val="accent1">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linds(horizontal)">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3" name="Rechteck 12"/>
          <p:cNvSpPr/>
          <p:nvPr/>
        </p:nvSpPr>
        <p:spPr>
          <a:xfrm>
            <a:off x="755576" y="1639648"/>
            <a:ext cx="7776864" cy="411908"/>
          </a:xfrm>
          <a:prstGeom prst="rect">
            <a:avLst/>
          </a:prstGeom>
          <a:solidFill>
            <a:schemeClr val="bg1">
              <a:lumMod val="85000"/>
            </a:schemeClr>
          </a:solidFill>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 begleitendes Material …</a:t>
            </a:r>
            <a:endParaRPr lang="de-DE" sz="1600" dirty="0">
              <a:solidFill>
                <a:schemeClr val="bg2">
                  <a:lumMod val="75000"/>
                </a:schemeClr>
              </a:solidFill>
              <a:latin typeface="Verdana" pitchFamily="34" charset="0"/>
              <a:ea typeface="Verdana" pitchFamily="34" charset="0"/>
              <a:cs typeface="Verdana" pitchFamily="34" charset="0"/>
            </a:endParaRPr>
          </a:p>
        </p:txBody>
      </p:sp>
      <p:sp>
        <p:nvSpPr>
          <p:cNvPr id="14" name="Rechteck 13"/>
          <p:cNvSpPr/>
          <p:nvPr/>
        </p:nvSpPr>
        <p:spPr>
          <a:xfrm>
            <a:off x="755576" y="2564904"/>
            <a:ext cx="7704856" cy="3046988"/>
          </a:xfrm>
          <a:prstGeom prst="rect">
            <a:avLst/>
          </a:prstGeom>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 damit können</a:t>
            </a:r>
          </a:p>
          <a:p>
            <a:pPr>
              <a:lnSpc>
                <a:spcPct val="150000"/>
              </a:lnSpc>
            </a:pPr>
            <a:endParaRPr lang="de-DE" sz="1600" dirty="0" smtClean="0">
              <a:latin typeface="Verdana" pitchFamily="34" charset="0"/>
              <a:ea typeface="Verdana" pitchFamily="34" charset="0"/>
              <a:cs typeface="Verdana" pitchFamily="34" charset="0"/>
            </a:endParaRPr>
          </a:p>
          <a:p>
            <a:pPr>
              <a:lnSpc>
                <a:spcPct val="150000"/>
              </a:lnSpc>
              <a:buFontTx/>
              <a:buChar char="-"/>
            </a:pPr>
            <a:r>
              <a:rPr lang="de-DE" sz="1600" dirty="0" smtClean="0">
                <a:latin typeface="Verdana" pitchFamily="34" charset="0"/>
                <a:ea typeface="Verdana" pitchFamily="34" charset="0"/>
                <a:cs typeface="Verdana" pitchFamily="34" charset="0"/>
              </a:rPr>
              <a:t>   der Kontext konkretisiert werden,</a:t>
            </a:r>
          </a:p>
          <a:p>
            <a:pPr>
              <a:lnSpc>
                <a:spcPct val="150000"/>
              </a:lnSpc>
              <a:buFontTx/>
              <a:buChar char="-"/>
            </a:pPr>
            <a:r>
              <a:rPr lang="de-DE" sz="1600" dirty="0" smtClean="0">
                <a:latin typeface="Verdana" pitchFamily="34" charset="0"/>
                <a:ea typeface="Verdana" pitchFamily="34" charset="0"/>
                <a:cs typeface="Verdana" pitchFamily="34" charset="0"/>
              </a:rPr>
              <a:t>   Informationen gegeben werden, die zur Bearbeitung notwendig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oder hilfreich sind.</a:t>
            </a:r>
          </a:p>
          <a:p>
            <a:pPr>
              <a:lnSpc>
                <a:spcPct val="150000"/>
              </a:lnSpc>
            </a:pPr>
            <a:r>
              <a:rPr lang="de-DE" sz="1600" dirty="0" smtClean="0">
                <a:latin typeface="Verdana" pitchFamily="34" charset="0"/>
                <a:ea typeface="Verdana" pitchFamily="34" charset="0"/>
                <a:cs typeface="Verdana" pitchFamily="34" charset="0"/>
              </a:rPr>
              <a:t>-   so kann das Anforderungsniveau gesteuert werden</a:t>
            </a:r>
          </a:p>
          <a:p>
            <a:pPr>
              <a:lnSpc>
                <a:spcPct val="150000"/>
              </a:lnSpc>
              <a:buFontTx/>
              <a:buChar char="-"/>
            </a:pPr>
            <a:r>
              <a:rPr lang="de-DE" sz="1600" dirty="0" smtClean="0">
                <a:latin typeface="Verdana" pitchFamily="34" charset="0"/>
                <a:ea typeface="Verdana" pitchFamily="34" charset="0"/>
                <a:cs typeface="Verdana" pitchFamily="34" charset="0"/>
              </a:rPr>
              <a:t>   die Art der Anforderungen variiert werden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(z.B. „sinnentnehmendes Lesen“)</a:t>
            </a:r>
            <a:endParaRPr lang="de-DE" sz="1600"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animEffect transition="in" filter="blinds(horizontal)">
                                      <p:cBhvr>
                                        <p:cTn id="7" dur="500"/>
                                        <p:tgtEl>
                                          <p:spTgt spid="1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xEl>
                                              <p:pRg st="3" end="3"/>
                                            </p:txEl>
                                          </p:spTgt>
                                        </p:tgtEl>
                                        <p:attrNameLst>
                                          <p:attrName>style.visibility</p:attrName>
                                        </p:attrNameLst>
                                      </p:cBhvr>
                                      <p:to>
                                        <p:strVal val="visible"/>
                                      </p:to>
                                    </p:set>
                                    <p:animEffect transition="in" filter="blinds(horizontal)">
                                      <p:cBhvr>
                                        <p:cTn id="12" dur="500"/>
                                        <p:tgtEl>
                                          <p:spTgt spid="1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blinds(horizontal)">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
                                            <p:txEl>
                                              <p:pRg st="5" end="5"/>
                                            </p:txEl>
                                          </p:spTgt>
                                        </p:tgtEl>
                                        <p:attrNameLst>
                                          <p:attrName>style.visibility</p:attrName>
                                        </p:attrNameLst>
                                      </p:cBhvr>
                                      <p:to>
                                        <p:strVal val="visible"/>
                                      </p:to>
                                    </p:set>
                                    <p:animEffect transition="in" filter="blinds(horizontal)">
                                      <p:cBhvr>
                                        <p:cTn id="2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55576" y="332656"/>
            <a:ext cx="7772400" cy="792088"/>
          </a:xfrm>
        </p:spPr>
        <p:txBody>
          <a:bodyPr/>
          <a:lstStyle/>
          <a:p>
            <a:r>
              <a:rPr lang="de-DE" sz="2800" dirty="0" smtClean="0">
                <a:solidFill>
                  <a:srgbClr val="000000"/>
                </a:solidFill>
                <a:latin typeface="Verdana" pitchFamily="34" charset="0"/>
                <a:ea typeface="Verdana" pitchFamily="34" charset="0"/>
                <a:cs typeface="Verdana" pitchFamily="34" charset="0"/>
              </a:rPr>
              <a:t>Die zweite Übung</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pic>
        <p:nvPicPr>
          <p:cNvPr id="10" name="il_fi" descr="http://blog.triodos.de/wp-content/uploads/2010/12/Rohstoff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340768"/>
            <a:ext cx="2119876" cy="1393166"/>
          </a:xfrm>
          <a:prstGeom prst="rect">
            <a:avLst/>
          </a:prstGeom>
          <a:noFill/>
          <a:ln>
            <a:noFill/>
          </a:ln>
        </p:spPr>
      </p:pic>
      <p:sp>
        <p:nvSpPr>
          <p:cNvPr id="49153" name="Rectangle 1"/>
          <p:cNvSpPr>
            <a:spLocks noChangeArrowheads="1"/>
          </p:cNvSpPr>
          <p:nvPr/>
        </p:nvSpPr>
        <p:spPr bwMode="auto">
          <a:xfrm>
            <a:off x="2699792" y="1268760"/>
            <a:ext cx="5616624"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AT" sz="2600" b="1" i="1" u="none" strike="noStrike" cap="none" normalizeH="0" baseline="0" dirty="0" smtClean="0">
                <a:ln>
                  <a:noFill/>
                </a:ln>
                <a:solidFill>
                  <a:srgbClr val="FFC000"/>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Thema I: Rohstoffe und Nachhaltigkeit</a:t>
            </a:r>
            <a:endParaRPr kumimoji="0" lang="de-AT" sz="1800" b="0" i="0" u="none" strike="noStrike" cap="none" normalizeH="0" baseline="0" dirty="0" smtClean="0">
              <a:ln>
                <a:noFill/>
              </a:ln>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sp>
        <p:nvSpPr>
          <p:cNvPr id="49154" name="Rectangle 2"/>
          <p:cNvSpPr>
            <a:spLocks noChangeArrowheads="1"/>
          </p:cNvSpPr>
          <p:nvPr/>
        </p:nvSpPr>
        <p:spPr bwMode="auto">
          <a:xfrm>
            <a:off x="2843808" y="1772816"/>
            <a:ext cx="5760640" cy="44088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Analysieren </a:t>
            </a:r>
            <a:r>
              <a:rPr kumimoji="0" lang="de-AT" sz="1400" b="0" i="0" u="none" strike="noStrike" cap="none" normalizeH="0" dirty="0" smtClean="0">
                <a:ln>
                  <a:noFill/>
                </a:ln>
                <a:solidFill>
                  <a:schemeClr val="tx1"/>
                </a:solidFill>
                <a:effectLst/>
                <a:latin typeface="Verdana" pitchFamily="34" charset="0"/>
                <a:ea typeface="Verdana" pitchFamily="34" charset="0"/>
                <a:cs typeface="Verdana" pitchFamily="34" charset="0"/>
              </a:rPr>
              <a:t> </a:t>
            </a: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Sie aus naturwissenschaftlicher Sicht, warum Wirtschaftswachstum auf Dauer keine Patentlösung für unseren Planeten sein kann! Nehmen Sie dabei Stellung zu den Zeitungsartikeln (S. 2-3)!</a:t>
            </a:r>
            <a:endPar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228600" marR="0" lvl="0" indent="-228600" algn="l" defTabSz="914400" rtl="0" eaLnBrk="0" fontAlgn="base" latinLnBrk="0" hangingPunct="0">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Erklären Sie den Begriff „Rohstoffe“ aus geologischer, wirtschaftlicher und chemischer Sicht! </a:t>
            </a:r>
            <a:endPar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228600" marR="0" lvl="0" indent="-228600" algn="l" defTabSz="914400" rtl="0" eaLnBrk="0" fontAlgn="base" latinLnBrk="0" hangingPunct="0">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Welche der vorliegenden Rohstoffe stellen Ihrer Meinung nach essentielle Materialien für die moderne Technologie dar? Erklären Sie deren Gewinnung, Funktion und Bedeutung! In welchem Zusammenhang treten bereits jetzt Ressourcenengpässe und diverse Probleme auf? </a:t>
            </a:r>
            <a:endPar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228600" marR="0" lvl="0" indent="-228600" algn="l" defTabSz="914400" rtl="0" eaLnBrk="0" fontAlgn="base" latinLnBrk="0" hangingPunct="0">
              <a:lnSpc>
                <a:spcPct val="150000"/>
              </a:lnSpc>
              <a:spcBef>
                <a:spcPct val="0"/>
              </a:spcBef>
              <a:spcAft>
                <a:spcPts val="300"/>
              </a:spcAft>
              <a:buClrTx/>
              <a:buSzTx/>
              <a:buFont typeface="+mj-lt"/>
              <a:buAutoNum type="arabicPeriod"/>
              <a:tabLst/>
            </a:pPr>
            <a:r>
              <a:rPr kumimoji="0" lang="de-A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Wie sieht Ihrer Meinung nach ein nachhaltiger Umgang mit Rohstoffen aus?</a:t>
            </a:r>
            <a:r>
              <a:rPr kumimoji="0" lang="de-DE" sz="10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a:t>
            </a:r>
            <a:endParaRPr kumimoji="0" lang="de-DE" sz="2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p:txBody>
      </p:sp>
      <p:sp>
        <p:nvSpPr>
          <p:cNvPr id="9" name="Textfeld 8"/>
          <p:cNvSpPr txBox="1"/>
          <p:nvPr/>
        </p:nvSpPr>
        <p:spPr>
          <a:xfrm>
            <a:off x="323528" y="3068960"/>
            <a:ext cx="2499852" cy="2800767"/>
          </a:xfrm>
          <a:prstGeom prst="rect">
            <a:avLst/>
          </a:prstGeom>
          <a:solidFill>
            <a:schemeClr val="bg1">
              <a:lumMod val="75000"/>
            </a:schemeClr>
          </a:solidFill>
        </p:spPr>
        <p:txBody>
          <a:bodyPr wrap="none" rtlCol="0">
            <a:spAutoFit/>
          </a:bodyPr>
          <a:lstStyle/>
          <a:p>
            <a:r>
              <a:rPr lang="de-DE" sz="2200" dirty="0" smtClean="0">
                <a:latin typeface="Verdana" pitchFamily="34" charset="0"/>
                <a:ea typeface="Verdana" pitchFamily="34" charset="0"/>
                <a:cs typeface="Verdana" pitchFamily="34" charset="0"/>
              </a:rPr>
              <a:t>Überlegen Sie,</a:t>
            </a:r>
            <a:br>
              <a:rPr lang="de-DE" sz="2200" dirty="0" smtClean="0">
                <a:latin typeface="Verdana" pitchFamily="34" charset="0"/>
                <a:ea typeface="Verdana" pitchFamily="34" charset="0"/>
                <a:cs typeface="Verdana" pitchFamily="34" charset="0"/>
              </a:rPr>
            </a:br>
            <a:r>
              <a:rPr lang="de-DE" sz="2200" dirty="0" smtClean="0">
                <a:latin typeface="Verdana" pitchFamily="34" charset="0"/>
                <a:ea typeface="Verdana" pitchFamily="34" charset="0"/>
                <a:cs typeface="Verdana" pitchFamily="34" charset="0"/>
              </a:rPr>
              <a:t>welche Infos</a:t>
            </a:r>
            <a:br>
              <a:rPr lang="de-DE" sz="2200" dirty="0" smtClean="0">
                <a:latin typeface="Verdana" pitchFamily="34" charset="0"/>
                <a:ea typeface="Verdana" pitchFamily="34" charset="0"/>
                <a:cs typeface="Verdana" pitchFamily="34" charset="0"/>
              </a:rPr>
            </a:br>
            <a:r>
              <a:rPr lang="de-DE" sz="2200" dirty="0" smtClean="0">
                <a:latin typeface="Verdana" pitchFamily="34" charset="0"/>
                <a:ea typeface="Verdana" pitchFamily="34" charset="0"/>
                <a:cs typeface="Verdana" pitchFamily="34" charset="0"/>
              </a:rPr>
              <a:t>das Material</a:t>
            </a:r>
            <a:br>
              <a:rPr lang="de-DE" sz="2200" dirty="0" smtClean="0">
                <a:latin typeface="Verdana" pitchFamily="34" charset="0"/>
                <a:ea typeface="Verdana" pitchFamily="34" charset="0"/>
                <a:cs typeface="Verdana" pitchFamily="34" charset="0"/>
              </a:rPr>
            </a:br>
            <a:r>
              <a:rPr lang="de-DE" sz="2200" dirty="0" smtClean="0">
                <a:latin typeface="Verdana" pitchFamily="34" charset="0"/>
                <a:ea typeface="Verdana" pitchFamily="34" charset="0"/>
                <a:cs typeface="Verdana" pitchFamily="34" charset="0"/>
              </a:rPr>
              <a:t>enthalten muss,</a:t>
            </a:r>
          </a:p>
          <a:p>
            <a:r>
              <a:rPr lang="de-DE" sz="2200" dirty="0" smtClean="0">
                <a:latin typeface="Verdana" pitchFamily="34" charset="0"/>
                <a:ea typeface="Verdana" pitchFamily="34" charset="0"/>
                <a:cs typeface="Verdana" pitchFamily="34" charset="0"/>
              </a:rPr>
              <a:t>damit die </a:t>
            </a:r>
            <a:r>
              <a:rPr lang="de-DE" sz="2200" dirty="0" err="1" smtClean="0">
                <a:latin typeface="Verdana" pitchFamily="34" charset="0"/>
                <a:ea typeface="Verdana" pitchFamily="34" charset="0"/>
                <a:cs typeface="Verdana" pitchFamily="34" charset="0"/>
              </a:rPr>
              <a:t>Anfor</a:t>
            </a:r>
            <a:r>
              <a:rPr lang="de-DE" sz="2200" dirty="0" smtClean="0">
                <a:latin typeface="Verdana" pitchFamily="34" charset="0"/>
                <a:ea typeface="Verdana" pitchFamily="34" charset="0"/>
                <a:cs typeface="Verdana" pitchFamily="34" charset="0"/>
              </a:rPr>
              <a:t>-</a:t>
            </a:r>
            <a:br>
              <a:rPr lang="de-DE" sz="2200" dirty="0" smtClean="0">
                <a:latin typeface="Verdana" pitchFamily="34" charset="0"/>
                <a:ea typeface="Verdana" pitchFamily="34" charset="0"/>
                <a:cs typeface="Verdana" pitchFamily="34" charset="0"/>
              </a:rPr>
            </a:br>
            <a:r>
              <a:rPr lang="de-DE" sz="2200" dirty="0" err="1" smtClean="0">
                <a:latin typeface="Verdana" pitchFamily="34" charset="0"/>
                <a:ea typeface="Verdana" pitchFamily="34" charset="0"/>
                <a:cs typeface="Verdana" pitchFamily="34" charset="0"/>
              </a:rPr>
              <a:t>derungen</a:t>
            </a:r>
            <a:r>
              <a:rPr lang="de-DE" sz="2200" dirty="0" smtClean="0">
                <a:latin typeface="Verdana" pitchFamily="34" charset="0"/>
                <a:ea typeface="Verdana" pitchFamily="34" charset="0"/>
                <a:cs typeface="Verdana" pitchFamily="34" charset="0"/>
              </a:rPr>
              <a:t> hoch </a:t>
            </a:r>
          </a:p>
          <a:p>
            <a:r>
              <a:rPr lang="de-DE" sz="2200" dirty="0" smtClean="0">
                <a:latin typeface="Verdana" pitchFamily="34" charset="0"/>
                <a:ea typeface="Verdana" pitchFamily="34" charset="0"/>
                <a:cs typeface="Verdana" pitchFamily="34" charset="0"/>
              </a:rPr>
              <a:t>bzw. weniger </a:t>
            </a:r>
            <a:br>
              <a:rPr lang="de-DE" sz="2200" dirty="0" smtClean="0">
                <a:latin typeface="Verdana" pitchFamily="34" charset="0"/>
                <a:ea typeface="Verdana" pitchFamily="34" charset="0"/>
                <a:cs typeface="Verdana" pitchFamily="34" charset="0"/>
              </a:rPr>
            </a:br>
            <a:r>
              <a:rPr lang="de-DE" sz="2200" dirty="0" smtClean="0">
                <a:latin typeface="Verdana" pitchFamily="34" charset="0"/>
                <a:ea typeface="Verdana" pitchFamily="34" charset="0"/>
                <a:cs typeface="Verdana" pitchFamily="34" charset="0"/>
              </a:rPr>
              <a:t>hoch</a:t>
            </a:r>
            <a:r>
              <a:rPr lang="de-DE" sz="2200" dirty="0">
                <a:latin typeface="Verdana" pitchFamily="34" charset="0"/>
                <a:ea typeface="Verdana" pitchFamily="34" charset="0"/>
                <a:cs typeface="Verdana" pitchFamily="34" charset="0"/>
              </a:rPr>
              <a:t> </a:t>
            </a:r>
            <a:r>
              <a:rPr lang="de-DE" sz="2200" dirty="0" smtClean="0">
                <a:latin typeface="Verdana" pitchFamily="34" charset="0"/>
                <a:ea typeface="Verdana" pitchFamily="34" charset="0"/>
                <a:cs typeface="Verdana" pitchFamily="34" charset="0"/>
              </a:rPr>
              <a:t>sind.</a:t>
            </a:r>
            <a:endParaRPr lang="de-DE" sz="2200"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11560" y="188640"/>
            <a:ext cx="7772400" cy="1143000"/>
          </a:xfrm>
        </p:spPr>
        <p:txBody>
          <a:bodyPr/>
          <a:lstStyle/>
          <a:p>
            <a:r>
              <a:rPr lang="de-DE" sz="2400" dirty="0" smtClean="0">
                <a:solidFill>
                  <a:srgbClr val="000000"/>
                </a:solidFill>
                <a:latin typeface="Verdana" pitchFamily="34" charset="0"/>
                <a:ea typeface="Verdana" pitchFamily="34" charset="0"/>
                <a:cs typeface="Verdana" pitchFamily="34" charset="0"/>
              </a:rPr>
              <a:t>Eine Analysematrix für Aufgaben mit </a:t>
            </a:r>
            <a:br>
              <a:rPr lang="de-DE" sz="2400" dirty="0" smtClean="0">
                <a:solidFill>
                  <a:srgbClr val="000000"/>
                </a:solidFill>
                <a:latin typeface="Verdana" pitchFamily="34" charset="0"/>
                <a:ea typeface="Verdana" pitchFamily="34" charset="0"/>
                <a:cs typeface="Verdana" pitchFamily="34" charset="0"/>
              </a:rPr>
            </a:br>
            <a:r>
              <a:rPr lang="de-DE" sz="2400" dirty="0" smtClean="0">
                <a:solidFill>
                  <a:srgbClr val="000000"/>
                </a:solidFill>
                <a:latin typeface="Verdana" pitchFamily="34" charset="0"/>
                <a:ea typeface="Verdana" pitchFamily="34" charset="0"/>
                <a:cs typeface="Verdana" pitchFamily="34" charset="0"/>
              </a:rPr>
              <a:t>lernpsychologischem Hintergrund</a:t>
            </a:r>
            <a:endParaRPr lang="de-DE" sz="20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3"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graphicFrame>
        <p:nvGraphicFramePr>
          <p:cNvPr id="1026" name="Object 2"/>
          <p:cNvGraphicFramePr>
            <a:graphicFrameLocks noChangeAspect="1"/>
          </p:cNvGraphicFramePr>
          <p:nvPr/>
        </p:nvGraphicFramePr>
        <p:xfrm>
          <a:off x="1330460" y="1484784"/>
          <a:ext cx="7706036" cy="4896544"/>
        </p:xfrm>
        <a:graphic>
          <a:graphicData uri="http://schemas.openxmlformats.org/presentationml/2006/ole">
            <mc:AlternateContent xmlns:mc="http://schemas.openxmlformats.org/markup-compatibility/2006">
              <mc:Choice xmlns:v="urn:schemas-microsoft-com:vml" Requires="v">
                <p:oleObj spid="_x0000_s1032" name="Dokument" r:id="rId5" imgW="10596554" imgH="6733515" progId="Word.Document.12">
                  <p:embed/>
                </p:oleObj>
              </mc:Choice>
              <mc:Fallback>
                <p:oleObj name="Dokument" r:id="rId5" imgW="10596554" imgH="6733515" progId="Word.Documen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0460" y="1484784"/>
                        <a:ext cx="770603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55576" y="69269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Kompetenzorientierte Aufgaben:</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Operatoren </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5220072" y="1916832"/>
            <a:ext cx="3672408" cy="1200329"/>
          </a:xfrm>
          <a:prstGeom prst="rect">
            <a:avLst/>
          </a:prstGeom>
          <a:solidFill>
            <a:schemeClr val="bg1">
              <a:lumMod val="75000"/>
            </a:schemeClr>
          </a:solidFill>
        </p:spPr>
        <p:txBody>
          <a:bodyPr wrap="square">
            <a:spAutoFit/>
          </a:bodyPr>
          <a:lstStyle/>
          <a:p>
            <a:r>
              <a:rPr lang="de-DE" sz="1800" b="1" dirty="0" smtClean="0">
                <a:latin typeface="Verdana" pitchFamily="34" charset="0"/>
                <a:ea typeface="Verdana" pitchFamily="34" charset="0"/>
                <a:cs typeface="Verdana" pitchFamily="34" charset="0"/>
              </a:rPr>
              <a:t>Operatoren</a:t>
            </a:r>
            <a:r>
              <a:rPr lang="de-DE" sz="1800" dirty="0" smtClean="0">
                <a:latin typeface="Verdana" pitchFamily="34" charset="0"/>
                <a:ea typeface="Verdana" pitchFamily="34" charset="0"/>
                <a:cs typeface="Verdana" pitchFamily="34" charset="0"/>
              </a:rPr>
              <a:t> sind Verben, die ausdrücken, mit welcher</a:t>
            </a:r>
          </a:p>
          <a:p>
            <a:r>
              <a:rPr lang="de-DE" sz="1800" dirty="0" smtClean="0">
                <a:latin typeface="Verdana" pitchFamily="34" charset="0"/>
                <a:ea typeface="Verdana" pitchFamily="34" charset="0"/>
                <a:cs typeface="Verdana" pitchFamily="34" charset="0"/>
              </a:rPr>
              <a:t>Handlungsweise eine Aufgabe zu lösen ist.</a:t>
            </a:r>
            <a:endParaRPr lang="de-DE" sz="1800" dirty="0">
              <a:latin typeface="Verdana" pitchFamily="34" charset="0"/>
              <a:ea typeface="Verdana" pitchFamily="34" charset="0"/>
              <a:cs typeface="Verdana" pitchFamily="34" charset="0"/>
            </a:endParaRPr>
          </a:p>
        </p:txBody>
      </p:sp>
      <p:sp>
        <p:nvSpPr>
          <p:cNvPr id="11" name="Rechteck 10"/>
          <p:cNvSpPr/>
          <p:nvPr/>
        </p:nvSpPr>
        <p:spPr>
          <a:xfrm>
            <a:off x="1115616" y="2852936"/>
            <a:ext cx="7182544" cy="3360279"/>
          </a:xfrm>
          <a:prstGeom prst="rect">
            <a:avLst/>
          </a:prstGeom>
        </p:spPr>
        <p:txBody>
          <a:bodyPr wrap="square">
            <a:spAutoFit/>
          </a:bodyPr>
          <a:lstStyle/>
          <a:p>
            <a:pPr marL="442913" indent="-442913">
              <a:lnSpc>
                <a:spcPct val="150000"/>
              </a:lnSpc>
            </a:pPr>
            <a:r>
              <a:rPr lang="de-DE" sz="1800" dirty="0" smtClean="0">
                <a:latin typeface="Verdana" pitchFamily="34" charset="0"/>
                <a:ea typeface="Verdana" pitchFamily="34" charset="0"/>
                <a:cs typeface="Verdana" pitchFamily="34" charset="0"/>
              </a:rPr>
              <a:t>Damit bewirkt man:</a:t>
            </a:r>
          </a:p>
          <a:p>
            <a:pPr marL="442913" indent="-442913">
              <a:lnSpc>
                <a:spcPct val="150000"/>
              </a:lnSpc>
              <a:buFontTx/>
              <a:buChar char="-"/>
            </a:pPr>
            <a:r>
              <a:rPr lang="de-DE" sz="1800" dirty="0" smtClean="0">
                <a:latin typeface="Verdana" pitchFamily="34" charset="0"/>
                <a:ea typeface="Verdana" pitchFamily="34" charset="0"/>
                <a:cs typeface="Verdana" pitchFamily="34" charset="0"/>
              </a:rPr>
              <a:t>Gelenkte Arbeitsaufträge, deren Lösung Kompetenzen einfordern </a:t>
            </a:r>
          </a:p>
          <a:p>
            <a:pPr marL="442913" indent="-442913">
              <a:lnSpc>
                <a:spcPct val="150000"/>
              </a:lnSpc>
              <a:buFontTx/>
              <a:buChar char="-"/>
            </a:pPr>
            <a:r>
              <a:rPr lang="de-DE" sz="1800" dirty="0" smtClean="0">
                <a:latin typeface="Verdana" pitchFamily="34" charset="0"/>
                <a:ea typeface="Verdana" pitchFamily="34" charset="0"/>
                <a:cs typeface="Verdana" pitchFamily="34" charset="0"/>
              </a:rPr>
              <a:t>Formulierung eindeutiger Aufgabenstellung zu formulieren</a:t>
            </a:r>
          </a:p>
          <a:p>
            <a:pPr marL="442913" indent="-442913">
              <a:lnSpc>
                <a:spcPct val="150000"/>
              </a:lnSpc>
              <a:buFontTx/>
              <a:buChar char="-"/>
            </a:pPr>
            <a:r>
              <a:rPr lang="de-DE" sz="1800" dirty="0" smtClean="0">
                <a:latin typeface="Verdana" pitchFamily="34" charset="0"/>
                <a:ea typeface="Verdana" pitchFamily="34" charset="0"/>
                <a:cs typeface="Verdana" pitchFamily="34" charset="0"/>
              </a:rPr>
              <a:t>Steuerung des Schwierigkeitsgrads bzw. Anforderungsbereichs</a:t>
            </a:r>
          </a:p>
          <a:p>
            <a:pPr marL="442913" indent="-442913">
              <a:lnSpc>
                <a:spcPct val="150000"/>
              </a:lnSpc>
              <a:buFontTx/>
              <a:buChar char="-"/>
            </a:pPr>
            <a:r>
              <a:rPr lang="de-DE" sz="1800" dirty="0" smtClean="0">
                <a:latin typeface="Verdana" pitchFamily="34" charset="0"/>
                <a:ea typeface="Verdana" pitchFamily="34" charset="0"/>
                <a:cs typeface="Verdana" pitchFamily="34" charset="0"/>
              </a:rPr>
              <a:t>Orientierung bei der Erstellung der Aufgabenstellungen</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blinds(horizontal)">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blinds(horizontal)">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blinds(horizontal)">
                                      <p:cBhvr>
                                        <p:cTn id="27" dur="500"/>
                                        <p:tgtEl>
                                          <p:spTgt spid="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xEl>
                                              <p:pRg st="4" end="4"/>
                                            </p:txEl>
                                          </p:spTgt>
                                        </p:tgtEl>
                                        <p:attrNameLst>
                                          <p:attrName>style.visibility</p:attrName>
                                        </p:attrNameLst>
                                      </p:cBhvr>
                                      <p:to>
                                        <p:strVal val="visible"/>
                                      </p:to>
                                    </p:set>
                                    <p:animEffect transition="in" filter="blinds(horizontal)">
                                      <p:cBhvr>
                                        <p:cTn id="3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55576" y="69269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Kompetenzorientierte Aufgaben:</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Operatoren </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1" name="Rechteck 10"/>
          <p:cNvSpPr/>
          <p:nvPr/>
        </p:nvSpPr>
        <p:spPr>
          <a:xfrm>
            <a:off x="971600" y="1772816"/>
            <a:ext cx="7344816" cy="1538883"/>
          </a:xfrm>
          <a:prstGeom prst="rect">
            <a:avLst/>
          </a:prstGeom>
        </p:spPr>
        <p:txBody>
          <a:bodyPr wrap="square">
            <a:spAutoFit/>
          </a:bodyPr>
          <a:lstStyle/>
          <a:p>
            <a:pPr marL="442913" indent="-442913">
              <a:lnSpc>
                <a:spcPct val="150000"/>
              </a:lnSpc>
            </a:pPr>
            <a:r>
              <a:rPr lang="de-DE" sz="2000" dirty="0" smtClean="0">
                <a:latin typeface="Verdana" pitchFamily="34" charset="0"/>
                <a:ea typeface="Verdana" pitchFamily="34" charset="0"/>
                <a:cs typeface="Verdana" pitchFamily="34" charset="0"/>
              </a:rPr>
              <a:t>AFB I</a:t>
            </a:r>
          </a:p>
          <a:p>
            <a:r>
              <a:rPr lang="de-DE" sz="1600" dirty="0" smtClean="0">
                <a:latin typeface="Verdana" pitchFamily="34" charset="0"/>
                <a:ea typeface="Verdana" pitchFamily="34" charset="0"/>
                <a:cs typeface="Verdana" pitchFamily="34" charset="0"/>
              </a:rPr>
              <a:t>(</a:t>
            </a:r>
            <a:r>
              <a:rPr lang="de-DE" sz="1600" dirty="0" err="1" smtClean="0">
                <a:latin typeface="Verdana" pitchFamily="34" charset="0"/>
                <a:ea typeface="Verdana" pitchFamily="34" charset="0"/>
                <a:cs typeface="Verdana" pitchFamily="34" charset="0"/>
              </a:rPr>
              <a:t>be</a:t>
            </a:r>
            <a:r>
              <a:rPr lang="de-DE" sz="1600" dirty="0" smtClean="0">
                <a:latin typeface="Verdana" pitchFamily="34" charset="0"/>
                <a:ea typeface="Verdana" pitchFamily="34" charset="0"/>
                <a:cs typeface="Verdana" pitchFamily="34" charset="0"/>
              </a:rPr>
              <a:t>)nennen / herausarbeiten / beschreiben / darstellen / ermitteln / zusammenfassen / feststellen / bezeichnen / skizzieren / aufzeigen / schildern / wiedergeben / aufzählen / auflisten / recherchieren / veranschaulichen / auswählen / bestimmen</a:t>
            </a:r>
            <a:endParaRPr lang="de-DE" sz="2000" dirty="0" smtClean="0">
              <a:latin typeface="Verdana" pitchFamily="34" charset="0"/>
              <a:ea typeface="Verdana" pitchFamily="34" charset="0"/>
              <a:cs typeface="Verdana" pitchFamily="34" charset="0"/>
            </a:endParaRPr>
          </a:p>
        </p:txBody>
      </p:sp>
      <p:sp>
        <p:nvSpPr>
          <p:cNvPr id="9" name="Rechteck 8"/>
          <p:cNvSpPr/>
          <p:nvPr/>
        </p:nvSpPr>
        <p:spPr>
          <a:xfrm>
            <a:off x="971600" y="3498974"/>
            <a:ext cx="7344816" cy="1538883"/>
          </a:xfrm>
          <a:prstGeom prst="rect">
            <a:avLst/>
          </a:prstGeom>
        </p:spPr>
        <p:txBody>
          <a:bodyPr wrap="square">
            <a:spAutoFit/>
          </a:bodyPr>
          <a:lstStyle/>
          <a:p>
            <a:pPr marL="442913" indent="-442913">
              <a:lnSpc>
                <a:spcPct val="150000"/>
              </a:lnSpc>
            </a:pPr>
            <a:r>
              <a:rPr lang="de-DE" sz="2000" dirty="0" smtClean="0">
                <a:latin typeface="Verdana" pitchFamily="34" charset="0"/>
                <a:ea typeface="Verdana" pitchFamily="34" charset="0"/>
                <a:cs typeface="Verdana" pitchFamily="34" charset="0"/>
              </a:rPr>
              <a:t>AFB II</a:t>
            </a:r>
          </a:p>
          <a:p>
            <a:r>
              <a:rPr lang="de-DE" sz="1600" dirty="0" smtClean="0">
                <a:latin typeface="Verdana" pitchFamily="34" charset="0"/>
                <a:ea typeface="Verdana" pitchFamily="34" charset="0"/>
                <a:cs typeface="Verdana" pitchFamily="34" charset="0"/>
              </a:rPr>
              <a:t>analysieren / erklären / vergleichen / auswerten / einordnen / zuordnen / begründen / erstellen / kennzeichnen / anwenden / gliedern / ableiten / klären / definieren / Zusammenhänge herstellen / folgern / untersuchen / übertragen</a:t>
            </a:r>
            <a:endParaRPr lang="de-DE" sz="2000" dirty="0" smtClean="0">
              <a:latin typeface="Verdana" pitchFamily="34" charset="0"/>
              <a:ea typeface="Verdana" pitchFamily="34" charset="0"/>
              <a:cs typeface="Verdana" pitchFamily="34" charset="0"/>
            </a:endParaRPr>
          </a:p>
        </p:txBody>
      </p:sp>
      <p:sp>
        <p:nvSpPr>
          <p:cNvPr id="13" name="Rechteck 12"/>
          <p:cNvSpPr/>
          <p:nvPr/>
        </p:nvSpPr>
        <p:spPr>
          <a:xfrm>
            <a:off x="971600" y="5088666"/>
            <a:ext cx="7560840" cy="1046440"/>
          </a:xfrm>
          <a:prstGeom prst="rect">
            <a:avLst/>
          </a:prstGeom>
        </p:spPr>
        <p:txBody>
          <a:bodyPr wrap="square">
            <a:spAutoFit/>
          </a:bodyPr>
          <a:lstStyle/>
          <a:p>
            <a:pPr marL="442913" indent="-442913">
              <a:lnSpc>
                <a:spcPct val="150000"/>
              </a:lnSpc>
            </a:pPr>
            <a:r>
              <a:rPr lang="de-DE" sz="2000" dirty="0" smtClean="0">
                <a:latin typeface="Verdana" pitchFamily="34" charset="0"/>
                <a:ea typeface="Verdana" pitchFamily="34" charset="0"/>
                <a:cs typeface="Verdana" pitchFamily="34" charset="0"/>
              </a:rPr>
              <a:t>AFB III</a:t>
            </a:r>
          </a:p>
          <a:p>
            <a:r>
              <a:rPr lang="de-DE" sz="1600" dirty="0" smtClean="0">
                <a:latin typeface="Verdana" pitchFamily="34" charset="0"/>
                <a:ea typeface="Verdana" pitchFamily="34" charset="0"/>
                <a:cs typeface="Verdana" pitchFamily="34" charset="0"/>
              </a:rPr>
              <a:t>beurteilen / überprüfen / bewerten / erörtern / gestalten / interpretieren / darstellen / Stellung nehmen / entwerfen / entwickeln</a:t>
            </a:r>
            <a:endParaRPr lang="de-DE" sz="2000" dirty="0" smtClean="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Ein Plan für den Tag</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2339752" y="1578272"/>
            <a:ext cx="5112568" cy="4154984"/>
          </a:xfrm>
          <a:prstGeom prst="rect">
            <a:avLst/>
          </a:prstGeom>
        </p:spPr>
        <p:txBody>
          <a:bodyPr wrap="square">
            <a:spAutoFit/>
          </a:bodyPr>
          <a:lstStyle/>
          <a:p>
            <a:pPr>
              <a:lnSpc>
                <a:spcPct val="150000"/>
              </a:lnSpc>
            </a:pPr>
            <a:r>
              <a:rPr lang="de-DE" sz="1600" b="1" dirty="0" smtClean="0">
                <a:latin typeface="Verdana" pitchFamily="34" charset="0"/>
                <a:ea typeface="Verdana" pitchFamily="34" charset="0"/>
                <a:cs typeface="Verdana" pitchFamily="34" charset="0"/>
              </a:rPr>
              <a:t>Vormittags </a:t>
            </a:r>
            <a:br>
              <a:rPr lang="de-DE" sz="1600" b="1"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Was bedeutet Kompetenzorientierung?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Anforderungsbereiche</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Operatoren</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Analyseraster</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und dazwischen einige praktische Übungen</a:t>
            </a:r>
          </a:p>
          <a:p>
            <a:pPr>
              <a:lnSpc>
                <a:spcPct val="150000"/>
              </a:lnSpc>
            </a:pPr>
            <a:r>
              <a:rPr lang="de-DE" sz="1600" b="1" dirty="0" smtClean="0">
                <a:solidFill>
                  <a:schemeClr val="tx1">
                    <a:lumMod val="75000"/>
                    <a:lumOff val="25000"/>
                  </a:schemeClr>
                </a:solidFill>
                <a:latin typeface="Verdana" pitchFamily="34" charset="0"/>
                <a:ea typeface="Verdana" pitchFamily="34" charset="0"/>
                <a:cs typeface="Verdana" pitchFamily="34" charset="0"/>
              </a:rPr>
              <a:t/>
            </a:r>
            <a:br>
              <a:rPr lang="de-DE" sz="1600" b="1" dirty="0" smtClean="0">
                <a:solidFill>
                  <a:schemeClr val="tx1">
                    <a:lumMod val="75000"/>
                    <a:lumOff val="25000"/>
                  </a:schemeClr>
                </a:solidFill>
                <a:latin typeface="Verdana" pitchFamily="34" charset="0"/>
                <a:ea typeface="Verdana" pitchFamily="34" charset="0"/>
                <a:cs typeface="Verdana" pitchFamily="34" charset="0"/>
              </a:rPr>
            </a:br>
            <a:r>
              <a:rPr lang="de-DE" sz="1600" b="1" dirty="0" smtClean="0">
                <a:solidFill>
                  <a:schemeClr val="tx1">
                    <a:lumMod val="75000"/>
                    <a:lumOff val="25000"/>
                  </a:schemeClr>
                </a:solidFill>
                <a:latin typeface="Verdana" pitchFamily="34" charset="0"/>
                <a:ea typeface="Verdana" pitchFamily="34" charset="0"/>
                <a:cs typeface="Verdana" pitchFamily="34" charset="0"/>
              </a:rPr>
              <a:t>Nachmittags</a:t>
            </a:r>
          </a:p>
          <a:p>
            <a:pPr>
              <a:lnSpc>
                <a:spcPct val="150000"/>
              </a:lnSpc>
            </a:pPr>
            <a:r>
              <a:rPr lang="de-DE" sz="1600" dirty="0" smtClean="0">
                <a:solidFill>
                  <a:schemeClr val="tx1">
                    <a:lumMod val="75000"/>
                    <a:lumOff val="25000"/>
                  </a:schemeClr>
                </a:solidFill>
                <a:latin typeface="Verdana" pitchFamily="34" charset="0"/>
                <a:ea typeface="Verdana" pitchFamily="34" charset="0"/>
                <a:cs typeface="Verdana" pitchFamily="34" charset="0"/>
              </a:rPr>
              <a:t>- Aufgabenworkshop</a:t>
            </a:r>
            <a:br>
              <a:rPr lang="de-DE" sz="1600" dirty="0" smtClean="0">
                <a:solidFill>
                  <a:schemeClr val="tx1">
                    <a:lumMod val="75000"/>
                    <a:lumOff val="25000"/>
                  </a:schemeClr>
                </a:solidFill>
                <a:latin typeface="Verdana" pitchFamily="34" charset="0"/>
                <a:ea typeface="Verdana" pitchFamily="34" charset="0"/>
                <a:cs typeface="Verdana" pitchFamily="34" charset="0"/>
              </a:rPr>
            </a:br>
            <a:r>
              <a:rPr lang="de-DE" sz="1600" dirty="0" smtClean="0">
                <a:solidFill>
                  <a:schemeClr val="tx1">
                    <a:lumMod val="75000"/>
                    <a:lumOff val="25000"/>
                  </a:schemeClr>
                </a:solidFill>
                <a:latin typeface="Verdana" pitchFamily="34" charset="0"/>
                <a:ea typeface="Verdana" pitchFamily="34" charset="0"/>
                <a:cs typeface="Verdana" pitchFamily="34" charset="0"/>
              </a:rPr>
              <a:t>- Vorstellung der Ergebnisse </a:t>
            </a:r>
            <a:br>
              <a:rPr lang="de-DE" sz="1600" dirty="0" smtClean="0">
                <a:solidFill>
                  <a:schemeClr val="tx1">
                    <a:lumMod val="75000"/>
                    <a:lumOff val="25000"/>
                  </a:schemeClr>
                </a:solidFill>
                <a:latin typeface="Verdana" pitchFamily="34" charset="0"/>
                <a:ea typeface="Verdana" pitchFamily="34" charset="0"/>
                <a:cs typeface="Verdana" pitchFamily="34" charset="0"/>
              </a:rPr>
            </a:br>
            <a:r>
              <a:rPr lang="de-DE" sz="1600" dirty="0" smtClean="0">
                <a:solidFill>
                  <a:schemeClr val="tx1">
                    <a:lumMod val="75000"/>
                    <a:lumOff val="25000"/>
                  </a:schemeClr>
                </a:solidFill>
                <a:latin typeface="Verdana" pitchFamily="34" charset="0"/>
                <a:ea typeface="Verdana" pitchFamily="34" charset="0"/>
                <a:cs typeface="Verdana" pitchFamily="34" charset="0"/>
              </a:rPr>
              <a:t>- Austausch und Diskussion</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blinds(horizontal)">
                                      <p:cBhvr>
                                        <p:cTn id="7" dur="500"/>
                                        <p:tgtEl>
                                          <p:spTgt spid="10">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0">
                                            <p:txEl>
                                              <p:pRg st="2" end="2"/>
                                            </p:txEl>
                                          </p:spTgt>
                                        </p:tgtEl>
                                        <p:attrNameLst>
                                          <p:attrName>style.visibility</p:attrName>
                                        </p:attrNameLst>
                                      </p:cBhvr>
                                      <p:to>
                                        <p:strVal val="visible"/>
                                      </p:to>
                                    </p:set>
                                    <p:animEffect transition="in" filter="blinds(horizontal)">
                                      <p:cBhvr>
                                        <p:cTn id="10"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899592" y="1412776"/>
            <a:ext cx="7344816" cy="4896544"/>
          </a:xfrm>
          <a:solidFill>
            <a:srgbClr val="FFC000">
              <a:alpha val="70000"/>
            </a:srgbClr>
          </a:solidFill>
        </p:spPr>
        <p:txBody>
          <a:bodyPr/>
          <a:lstStyle/>
          <a:p>
            <a:pPr marL="0" indent="0">
              <a:lnSpc>
                <a:spcPts val="2300"/>
              </a:lnSpc>
              <a:buNone/>
            </a:pPr>
            <a:r>
              <a:rPr lang="de-DE" sz="1600" b="1" dirty="0" smtClean="0">
                <a:latin typeface="Verdana" pitchFamily="34" charset="0"/>
                <a:ea typeface="Verdana" pitchFamily="34" charset="0"/>
                <a:cs typeface="Verdana" pitchFamily="34" charset="0"/>
              </a:rPr>
              <a:t>Aufgabenstellung: Treibstoffe aus nachwachsenden Rohstoffen </a:t>
            </a:r>
            <a:r>
              <a:rPr lang="de-DE" sz="1600" dirty="0" smtClean="0">
                <a:latin typeface="Verdana" pitchFamily="34" charset="0"/>
                <a:ea typeface="Verdana" pitchFamily="34" charset="0"/>
                <a:cs typeface="Verdana" pitchFamily="34" charset="0"/>
              </a:rPr>
              <a:t>(aus einem österr. Entwurf  für die </a:t>
            </a:r>
            <a:r>
              <a:rPr lang="de-DE" sz="1600" dirty="0" err="1" smtClean="0">
                <a:latin typeface="Verdana" pitchFamily="34" charset="0"/>
                <a:ea typeface="Verdana" pitchFamily="34" charset="0"/>
                <a:cs typeface="Verdana" pitchFamily="34" charset="0"/>
              </a:rPr>
              <a:t>Allgb</a:t>
            </a:r>
            <a:r>
              <a:rPr lang="de-DE" sz="1600" dirty="0" smtClean="0">
                <a:latin typeface="Verdana" pitchFamily="34" charset="0"/>
                <a:ea typeface="Verdana" pitchFamily="34" charset="0"/>
                <a:cs typeface="Verdana" pitchFamily="34" charset="0"/>
              </a:rPr>
              <a:t>. Schulen)</a:t>
            </a:r>
            <a:br>
              <a:rPr lang="de-DE" sz="1600" dirty="0" smtClean="0">
                <a:latin typeface="Verdana" pitchFamily="34" charset="0"/>
                <a:ea typeface="Verdana" pitchFamily="34" charset="0"/>
                <a:cs typeface="Verdana" pitchFamily="34" charset="0"/>
              </a:rPr>
            </a:br>
            <a:endParaRPr lang="de-DE" sz="1600" dirty="0" smtClean="0">
              <a:latin typeface="Verdana" pitchFamily="34" charset="0"/>
              <a:ea typeface="Verdana" pitchFamily="34" charset="0"/>
              <a:cs typeface="Verdana" pitchFamily="34" charset="0"/>
            </a:endParaRPr>
          </a:p>
          <a:p>
            <a:pPr marL="0" indent="0">
              <a:lnSpc>
                <a:spcPts val="2300"/>
              </a:lnSpc>
              <a:buNone/>
            </a:pPr>
            <a:r>
              <a:rPr lang="de-DE" sz="1600" dirty="0" smtClean="0">
                <a:latin typeface="Verdana" pitchFamily="34" charset="0"/>
                <a:ea typeface="Verdana" pitchFamily="34" charset="0"/>
                <a:cs typeface="Verdana" pitchFamily="34" charset="0"/>
              </a:rPr>
              <a:t>Pflanzliche Rohstoffe werden zur Produktion von Treibstoffen verwendet. Zu den Agrotreibstoffen zählen vor allem sogenanntes „Bioethanol“ und Rapsölmethylester (RME).</a:t>
            </a:r>
          </a:p>
          <a:p>
            <a:pPr>
              <a:lnSpc>
                <a:spcPts val="2300"/>
              </a:lnSpc>
            </a:pPr>
            <a:r>
              <a:rPr lang="de-DE" sz="1600" dirty="0" smtClean="0">
                <a:latin typeface="Verdana" pitchFamily="34" charset="0"/>
                <a:ea typeface="Verdana" pitchFamily="34" charset="0"/>
                <a:cs typeface="Verdana" pitchFamily="34" charset="0"/>
              </a:rPr>
              <a:t>Nenne wichtige Nutzpflanzen als Quellen für Treibstoffe und erläutere Gründe, warum Ackerflächen zur Produktion von Treibstoffen genutzt werden. Beschreibe Möglichkeiten der Nutzung von Biomasse für die Produktion von Treibstoffen, die ohne Flächenbedarf auskommen.</a:t>
            </a:r>
          </a:p>
          <a:p>
            <a:pPr>
              <a:lnSpc>
                <a:spcPts val="2300"/>
              </a:lnSpc>
            </a:pPr>
            <a:r>
              <a:rPr lang="de-DE" sz="1600" dirty="0" smtClean="0">
                <a:latin typeface="Verdana" pitchFamily="34" charset="0"/>
                <a:ea typeface="Verdana" pitchFamily="34" charset="0"/>
                <a:cs typeface="Verdana" pitchFamily="34" charset="0"/>
              </a:rPr>
              <a:t>Erkläre die organisch-chemischen Prozesse der alkoholischen Gärung, der Veresterung und der Verseifung anhand von Reaktionsgleichungen und erläutere die Bedeutung dieser Verfahren für die Herstellung von Agrotreibstoffen.</a:t>
            </a:r>
          </a:p>
          <a:p>
            <a:pPr>
              <a:lnSpc>
                <a:spcPts val="2300"/>
              </a:lnSpc>
              <a:buNone/>
            </a:pPr>
            <a:r>
              <a:rPr lang="de-DE" sz="1600" dirty="0" smtClean="0">
                <a:latin typeface="Verdana" pitchFamily="34" charset="0"/>
                <a:ea typeface="Verdana" pitchFamily="34" charset="0"/>
                <a:cs typeface="Verdana" pitchFamily="34" charset="0"/>
              </a:rPr>
              <a:t> </a:t>
            </a:r>
          </a:p>
        </p:txBody>
      </p:sp>
      <p:sp>
        <p:nvSpPr>
          <p:cNvPr id="6" name="Rectangle 2"/>
          <p:cNvSpPr>
            <a:spLocks noGrp="1" noChangeArrowheads="1"/>
          </p:cNvSpPr>
          <p:nvPr>
            <p:ph type="title"/>
          </p:nvPr>
        </p:nvSpPr>
        <p:spPr>
          <a:xfrm>
            <a:off x="611560" y="188640"/>
            <a:ext cx="7772400" cy="1143000"/>
          </a:xfrm>
        </p:spPr>
        <p:txBody>
          <a:bodyPr/>
          <a:lstStyle/>
          <a:p>
            <a:r>
              <a:rPr lang="de-DE" sz="3200" dirty="0" smtClean="0">
                <a:solidFill>
                  <a:srgbClr val="000000"/>
                </a:solidFill>
                <a:latin typeface="Verdana" pitchFamily="34" charset="0"/>
                <a:ea typeface="Verdana" pitchFamily="34" charset="0"/>
                <a:cs typeface="Verdana" pitchFamily="34" charset="0"/>
              </a:rPr>
              <a:t>Übung Nr. 3</a:t>
            </a:r>
            <a:endParaRPr lang="de-DE" sz="28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899592" y="1412776"/>
            <a:ext cx="7344816" cy="4752528"/>
          </a:xfrm>
          <a:solidFill>
            <a:srgbClr val="FFC000">
              <a:alpha val="70000"/>
            </a:srgbClr>
          </a:solidFill>
        </p:spPr>
        <p:txBody>
          <a:bodyPr lIns="216000" tIns="180000" bIns="180000"/>
          <a:lstStyle/>
          <a:p>
            <a:pPr marL="0" indent="0">
              <a:lnSpc>
                <a:spcPts val="2300"/>
              </a:lnSpc>
              <a:buNone/>
            </a:pPr>
            <a:r>
              <a:rPr lang="de-DE" sz="2000" dirty="0" smtClean="0">
                <a:latin typeface="Verdana" pitchFamily="34" charset="0"/>
                <a:ea typeface="Verdana" pitchFamily="34" charset="0"/>
                <a:cs typeface="Verdana" pitchFamily="34" charset="0"/>
              </a:rPr>
              <a:t>Analysieren Sie nun </a:t>
            </a:r>
            <a:r>
              <a:rPr lang="de-DE" sz="2000" dirty="0" smtClean="0">
                <a:latin typeface="Verdana" pitchFamily="34" charset="0"/>
                <a:ea typeface="Verdana" pitchFamily="34" charset="0"/>
                <a:cs typeface="Verdana" pitchFamily="34" charset="0"/>
              </a:rPr>
              <a:t>die ausgeteilten bzw. Ihre </a:t>
            </a:r>
            <a:br>
              <a:rPr lang="de-DE" sz="2000" dirty="0" smtClean="0">
                <a:latin typeface="Verdana" pitchFamily="34" charset="0"/>
                <a:ea typeface="Verdana" pitchFamily="34" charset="0"/>
                <a:cs typeface="Verdana" pitchFamily="34" charset="0"/>
              </a:rPr>
            </a:br>
            <a:r>
              <a:rPr lang="de-DE" sz="2000" dirty="0" smtClean="0">
                <a:latin typeface="Verdana" pitchFamily="34" charset="0"/>
                <a:ea typeface="Verdana" pitchFamily="34" charset="0"/>
                <a:cs typeface="Verdana" pitchFamily="34" charset="0"/>
              </a:rPr>
              <a:t>eigenen </a:t>
            </a:r>
            <a:r>
              <a:rPr lang="de-DE" sz="2000" dirty="0" smtClean="0">
                <a:latin typeface="Verdana" pitchFamily="34" charset="0"/>
                <a:ea typeface="Verdana" pitchFamily="34" charset="0"/>
                <a:cs typeface="Verdana" pitchFamily="34" charset="0"/>
              </a:rPr>
              <a:t>Aufgaben aus den vergangenen Jahren.</a:t>
            </a:r>
          </a:p>
          <a:p>
            <a:pPr marL="0" indent="0">
              <a:lnSpc>
                <a:spcPts val="2300"/>
              </a:lnSpc>
              <a:buNone/>
            </a:pPr>
            <a:r>
              <a:rPr lang="de-DE" sz="2000" dirty="0" smtClean="0">
                <a:latin typeface="Verdana" pitchFamily="34" charset="0"/>
                <a:ea typeface="Verdana" pitchFamily="34" charset="0"/>
                <a:cs typeface="Verdana" pitchFamily="34" charset="0"/>
              </a:rPr>
              <a:t>Klären Sie dabei</a:t>
            </a:r>
          </a:p>
          <a:p>
            <a:pPr marL="442913" indent="-442913">
              <a:lnSpc>
                <a:spcPts val="2300"/>
              </a:lnSpc>
              <a:buFontTx/>
              <a:buChar char="-"/>
            </a:pPr>
            <a:r>
              <a:rPr lang="de-DE" sz="2000" dirty="0" smtClean="0">
                <a:latin typeface="Verdana" pitchFamily="34" charset="0"/>
                <a:ea typeface="Verdana" pitchFamily="34" charset="0"/>
                <a:cs typeface="Verdana" pitchFamily="34" charset="0"/>
              </a:rPr>
              <a:t>welche Anforderungsbereiche Sie damit angesprochen haben,</a:t>
            </a:r>
          </a:p>
          <a:p>
            <a:pPr marL="442913" indent="-442913">
              <a:lnSpc>
                <a:spcPts val="2300"/>
              </a:lnSpc>
              <a:buFontTx/>
              <a:buChar char="-"/>
            </a:pPr>
            <a:r>
              <a:rPr lang="de-DE" sz="2000" dirty="0" smtClean="0">
                <a:latin typeface="Verdana" pitchFamily="34" charset="0"/>
                <a:ea typeface="Verdana" pitchFamily="34" charset="0"/>
                <a:cs typeface="Verdana" pitchFamily="34" charset="0"/>
              </a:rPr>
              <a:t>ob die Teilaufgaben zusammen genommen alle Anforderungsbereiche abgedeckt haben,</a:t>
            </a:r>
          </a:p>
          <a:p>
            <a:pPr marL="442913" indent="-442913">
              <a:lnSpc>
                <a:spcPts val="2300"/>
              </a:lnSpc>
              <a:buFontTx/>
              <a:buChar char="-"/>
            </a:pPr>
            <a:r>
              <a:rPr lang="de-DE" sz="2000" dirty="0" smtClean="0">
                <a:latin typeface="Verdana" pitchFamily="34" charset="0"/>
                <a:ea typeface="Verdana" pitchFamily="34" charset="0"/>
                <a:cs typeface="Verdana" pitchFamily="34" charset="0"/>
              </a:rPr>
              <a:t>ob Sie bereits Operatoren im Sinne der Handreichung verwendet hatten,</a:t>
            </a:r>
          </a:p>
          <a:p>
            <a:pPr marL="442913" indent="-442913">
              <a:lnSpc>
                <a:spcPts val="2300"/>
              </a:lnSpc>
              <a:buFontTx/>
              <a:buChar char="-"/>
            </a:pPr>
            <a:r>
              <a:rPr lang="de-DE" sz="2000" dirty="0" smtClean="0">
                <a:latin typeface="Verdana" pitchFamily="34" charset="0"/>
                <a:ea typeface="Verdana" pitchFamily="34" charset="0"/>
                <a:cs typeface="Verdana" pitchFamily="34" charset="0"/>
              </a:rPr>
              <a:t>Was geändert werden müsste, damit die Aufgaben den künftigen Anforderungen entsprechen.</a:t>
            </a:r>
          </a:p>
          <a:p>
            <a:pPr marL="0" indent="0">
              <a:lnSpc>
                <a:spcPts val="2300"/>
              </a:lnSpc>
              <a:buNone/>
            </a:pPr>
            <a:r>
              <a:rPr lang="de-DE" sz="2000" dirty="0" smtClean="0">
                <a:latin typeface="Verdana" pitchFamily="34" charset="0"/>
                <a:ea typeface="Verdana" pitchFamily="34" charset="0"/>
                <a:cs typeface="Verdana" pitchFamily="34" charset="0"/>
              </a:rPr>
              <a:t>Stellen Sie Ihre Ergebnisse anschließend kurz im Plenum dar.</a:t>
            </a:r>
          </a:p>
        </p:txBody>
      </p:sp>
      <p:sp>
        <p:nvSpPr>
          <p:cNvPr id="6" name="Rectangle 2"/>
          <p:cNvSpPr>
            <a:spLocks noGrp="1" noChangeArrowheads="1"/>
          </p:cNvSpPr>
          <p:nvPr>
            <p:ph type="title"/>
          </p:nvPr>
        </p:nvSpPr>
        <p:spPr>
          <a:xfrm>
            <a:off x="611560" y="188640"/>
            <a:ext cx="7772400" cy="1143000"/>
          </a:xfrm>
        </p:spPr>
        <p:txBody>
          <a:bodyPr/>
          <a:lstStyle/>
          <a:p>
            <a:r>
              <a:rPr lang="de-DE" sz="3200" dirty="0" smtClean="0">
                <a:solidFill>
                  <a:srgbClr val="000000"/>
                </a:solidFill>
                <a:latin typeface="Verdana" pitchFamily="34" charset="0"/>
                <a:ea typeface="Verdana" pitchFamily="34" charset="0"/>
                <a:cs typeface="Verdana" pitchFamily="34" charset="0"/>
              </a:rPr>
              <a:t>Übung Nr. 4</a:t>
            </a:r>
            <a:endParaRPr lang="de-DE" sz="28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2882">
                                            <p:txEl>
                                              <p:pRg st="2" end="2"/>
                                            </p:txEl>
                                          </p:spTgt>
                                        </p:tgtEl>
                                        <p:attrNameLst>
                                          <p:attrName>style.visibility</p:attrName>
                                        </p:attrNameLst>
                                      </p:cBhvr>
                                      <p:to>
                                        <p:strVal val="visible"/>
                                      </p:to>
                                    </p:set>
                                    <p:animEffect transition="in" filter="blinds(horizontal)">
                                      <p:cBhvr>
                                        <p:cTn id="7" dur="500"/>
                                        <p:tgtEl>
                                          <p:spTgt spid="12288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2882">
                                            <p:txEl>
                                              <p:pRg st="3" end="3"/>
                                            </p:txEl>
                                          </p:spTgt>
                                        </p:tgtEl>
                                        <p:attrNameLst>
                                          <p:attrName>style.visibility</p:attrName>
                                        </p:attrNameLst>
                                      </p:cBhvr>
                                      <p:to>
                                        <p:strVal val="visible"/>
                                      </p:to>
                                    </p:set>
                                    <p:animEffect transition="in" filter="blinds(horizontal)">
                                      <p:cBhvr>
                                        <p:cTn id="12" dur="500"/>
                                        <p:tgtEl>
                                          <p:spTgt spid="12288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2882">
                                            <p:txEl>
                                              <p:pRg st="4" end="4"/>
                                            </p:txEl>
                                          </p:spTgt>
                                        </p:tgtEl>
                                        <p:attrNameLst>
                                          <p:attrName>style.visibility</p:attrName>
                                        </p:attrNameLst>
                                      </p:cBhvr>
                                      <p:to>
                                        <p:strVal val="visible"/>
                                      </p:to>
                                    </p:set>
                                    <p:animEffect transition="in" filter="blinds(horizontal)">
                                      <p:cBhvr>
                                        <p:cTn id="17" dur="500"/>
                                        <p:tgtEl>
                                          <p:spTgt spid="12288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2882">
                                            <p:txEl>
                                              <p:pRg st="5" end="5"/>
                                            </p:txEl>
                                          </p:spTgt>
                                        </p:tgtEl>
                                        <p:attrNameLst>
                                          <p:attrName>style.visibility</p:attrName>
                                        </p:attrNameLst>
                                      </p:cBhvr>
                                      <p:to>
                                        <p:strVal val="visible"/>
                                      </p:to>
                                    </p:set>
                                    <p:animEffect transition="in" filter="blinds(horizontal)">
                                      <p:cBhvr>
                                        <p:cTn id="22" dur="500"/>
                                        <p:tgtEl>
                                          <p:spTgt spid="12288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22882">
                                            <p:txEl>
                                              <p:pRg st="6" end="6"/>
                                            </p:txEl>
                                          </p:spTgt>
                                        </p:tgtEl>
                                        <p:attrNameLst>
                                          <p:attrName>style.visibility</p:attrName>
                                        </p:attrNameLst>
                                      </p:cBhvr>
                                      <p:to>
                                        <p:strVal val="visible"/>
                                      </p:to>
                                    </p:set>
                                    <p:animEffect transition="in" filter="blinds(horizontal)">
                                      <p:cBhvr>
                                        <p:cTn id="27" dur="500"/>
                                        <p:tgtEl>
                                          <p:spTgt spid="12288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55576" y="69269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Kompetenzorientierte Aufgaben:</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C00000"/>
                </a:solidFill>
                <a:latin typeface="Verdana" pitchFamily="34" charset="0"/>
                <a:ea typeface="Verdana" pitchFamily="34" charset="0"/>
                <a:cs typeface="Verdana" pitchFamily="34" charset="0"/>
              </a:rPr>
              <a:t>Themen</a:t>
            </a:r>
            <a:endParaRPr lang="de-DE" sz="2400" dirty="0" smtClean="0">
              <a:solidFill>
                <a:srgbClr val="C00000"/>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827584" y="2060848"/>
            <a:ext cx="7704856" cy="1938992"/>
          </a:xfrm>
          <a:prstGeom prst="rect">
            <a:avLst/>
          </a:prstGeom>
        </p:spPr>
        <p:txBody>
          <a:bodyPr wrap="square">
            <a:spAutoFit/>
          </a:bodyPr>
          <a:lstStyle/>
          <a:p>
            <a:pPr>
              <a:lnSpc>
                <a:spcPct val="150000"/>
              </a:lnSpc>
            </a:pPr>
            <a:r>
              <a:rPr lang="de-DE" sz="1600" dirty="0" smtClean="0">
                <a:latin typeface="Verdana" pitchFamily="34" charset="0"/>
                <a:ea typeface="Verdana" pitchFamily="34" charset="0"/>
                <a:cs typeface="Verdana" pitchFamily="34" charset="0"/>
              </a:rPr>
              <a:t> … die Beschreibung eines </a:t>
            </a:r>
            <a:r>
              <a:rPr lang="de-DE" sz="1600" b="1" dirty="0" smtClean="0">
                <a:solidFill>
                  <a:srgbClr val="C00000"/>
                </a:solidFill>
                <a:latin typeface="Verdana" pitchFamily="34" charset="0"/>
                <a:ea typeface="Verdana" pitchFamily="34" charset="0"/>
                <a:cs typeface="Verdana" pitchFamily="34" charset="0"/>
              </a:rPr>
              <a:t>konkreten Sachverhaltes </a:t>
            </a:r>
            <a:r>
              <a:rPr lang="de-DE" sz="1600" dirty="0" smtClean="0">
                <a:latin typeface="Verdana" pitchFamily="34" charset="0"/>
                <a:ea typeface="Verdana" pitchFamily="34" charset="0"/>
                <a:cs typeface="Verdana" pitchFamily="34" charset="0"/>
              </a:rPr>
              <a:t>bzw. einer konkreten </a:t>
            </a:r>
            <a:r>
              <a:rPr lang="de-DE" sz="1600" b="1" dirty="0" smtClean="0">
                <a:solidFill>
                  <a:srgbClr val="C00000"/>
                </a:solidFill>
                <a:latin typeface="Verdana" pitchFamily="34" charset="0"/>
                <a:ea typeface="Verdana" pitchFamily="34" charset="0"/>
                <a:cs typeface="Verdana" pitchFamily="34" charset="0"/>
              </a:rPr>
              <a:t>Situation</a:t>
            </a:r>
            <a:r>
              <a:rPr lang="de-DE" sz="1600" dirty="0" smtClean="0">
                <a:latin typeface="Verdana" pitchFamily="34" charset="0"/>
                <a:ea typeface="Verdana" pitchFamily="34" charset="0"/>
                <a:cs typeface="Verdana" pitchFamily="34" charset="0"/>
              </a:rPr>
              <a:t>, verknüpft mit einer spezifischen Form der Fragestellung, die (…) die eigenständige Lösung eines Problems oder die Anwendung des gelernten Wissens in einer konkreten Situation verlangt und </a:t>
            </a:r>
            <a:r>
              <a:rPr lang="de-DE" sz="1600" b="1" dirty="0" smtClean="0">
                <a:solidFill>
                  <a:srgbClr val="C00000"/>
                </a:solidFill>
                <a:latin typeface="Verdana" pitchFamily="34" charset="0"/>
                <a:ea typeface="Verdana" pitchFamily="34" charset="0"/>
                <a:cs typeface="Verdana" pitchFamily="34" charset="0"/>
              </a:rPr>
              <a:t>über die reine Wissensreproduktion hinausgeht</a:t>
            </a:r>
            <a:r>
              <a:rPr lang="de-DE" sz="1600" dirty="0" smtClean="0">
                <a:latin typeface="Verdana" pitchFamily="34" charset="0"/>
                <a:ea typeface="Verdana" pitchFamily="34" charset="0"/>
                <a:cs typeface="Verdana" pitchFamily="34" charset="0"/>
              </a:rPr>
              <a:t>. </a:t>
            </a:r>
            <a:endParaRPr lang="de-DE" sz="1600" dirty="0">
              <a:latin typeface="Verdana" pitchFamily="34" charset="0"/>
              <a:ea typeface="Verdana" pitchFamily="34" charset="0"/>
              <a:cs typeface="Verdana" pitchFamily="34" charset="0"/>
            </a:endParaRPr>
          </a:p>
        </p:txBody>
      </p:sp>
      <p:sp>
        <p:nvSpPr>
          <p:cNvPr id="12" name="Rechteck 11"/>
          <p:cNvSpPr/>
          <p:nvPr/>
        </p:nvSpPr>
        <p:spPr>
          <a:xfrm>
            <a:off x="827584" y="4370328"/>
            <a:ext cx="7704856" cy="1569660"/>
          </a:xfrm>
          <a:prstGeom prst="rect">
            <a:avLst/>
          </a:prstGeom>
        </p:spPr>
        <p:txBody>
          <a:bodyPr wrap="square">
            <a:spAutoFit/>
          </a:bodyPr>
          <a:lstStyle/>
          <a:p>
            <a:pPr>
              <a:lnSpc>
                <a:spcPct val="150000"/>
              </a:lnSpc>
            </a:pPr>
            <a:r>
              <a:rPr lang="de-DE" sz="1600" dirty="0" smtClean="0">
                <a:latin typeface="Verdana" pitchFamily="34" charset="0"/>
                <a:ea typeface="Verdana" pitchFamily="34" charset="0"/>
                <a:cs typeface="Verdana" pitchFamily="34" charset="0"/>
              </a:rPr>
              <a:t> also:</a:t>
            </a:r>
          </a:p>
          <a:p>
            <a:pPr>
              <a:lnSpc>
                <a:spcPct val="150000"/>
              </a:lnSpc>
            </a:pPr>
            <a:r>
              <a:rPr lang="de-DE" sz="1600" dirty="0" smtClean="0">
                <a:latin typeface="Verdana" pitchFamily="34" charset="0"/>
                <a:ea typeface="Verdana" pitchFamily="34" charset="0"/>
                <a:cs typeface="Verdana" pitchFamily="34" charset="0"/>
              </a:rPr>
              <a:t>	</a:t>
            </a:r>
            <a:r>
              <a:rPr lang="de-DE" sz="1600" b="1" dirty="0" smtClean="0">
                <a:latin typeface="Verdana" pitchFamily="34" charset="0"/>
                <a:ea typeface="Verdana" pitchFamily="34" charset="0"/>
                <a:cs typeface="Verdana" pitchFamily="34" charset="0"/>
              </a:rPr>
              <a:t>Was haben Sie unterrichtet?</a:t>
            </a:r>
          </a:p>
          <a:p>
            <a:pPr>
              <a:lnSpc>
                <a:spcPct val="150000"/>
              </a:lnSpc>
            </a:pPr>
            <a:r>
              <a:rPr lang="de-DE" sz="1600" b="1" dirty="0" smtClean="0">
                <a:latin typeface="Verdana" pitchFamily="34" charset="0"/>
                <a:ea typeface="Verdana" pitchFamily="34" charset="0"/>
                <a:cs typeface="Verdana" pitchFamily="34" charset="0"/>
              </a:rPr>
              <a:t>	Gibt es einen neuen Sachverhalt, eine neue Situation?</a:t>
            </a:r>
          </a:p>
          <a:p>
            <a:pPr>
              <a:lnSpc>
                <a:spcPct val="150000"/>
              </a:lnSpc>
            </a:pPr>
            <a:r>
              <a:rPr lang="de-DE" sz="1600" b="1" dirty="0" smtClean="0">
                <a:latin typeface="Verdana" pitchFamily="34" charset="0"/>
                <a:ea typeface="Verdana" pitchFamily="34" charset="0"/>
                <a:cs typeface="Verdana" pitchFamily="34" charset="0"/>
              </a:rPr>
              <a:t>	Wie können die konkreten Teilaufgaben lauten?</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blinds(horizontal)">
                                      <p:cBhvr>
                                        <p:cTn id="7" dur="500"/>
                                        <p:tgtEl>
                                          <p:spTgt spid="1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blinds(horizontal)">
                                      <p:cBhvr>
                                        <p:cTn id="12" dur="500"/>
                                        <p:tgtEl>
                                          <p:spTgt spid="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Effect transition="in" filter="blinds(horizontal)">
                                      <p:cBhvr>
                                        <p:cTn id="17"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pic>
        <p:nvPicPr>
          <p:cNvPr id="5" name="Grafik 12" descr="C:\Users\lutz\Desktop\AnforderungKomp.JPG"/>
          <p:cNvPicPr>
            <a:picLocks noChangeAspect="1" noChangeArrowheads="1"/>
          </p:cNvPicPr>
          <p:nvPr/>
        </p:nvPicPr>
        <p:blipFill>
          <a:blip r:embed="rId3" cstate="print"/>
          <a:srcRect b="3169"/>
          <a:stretch>
            <a:fillRect/>
          </a:stretch>
        </p:blipFill>
        <p:spPr bwMode="auto">
          <a:xfrm>
            <a:off x="3061867" y="44624"/>
            <a:ext cx="5902621" cy="6480720"/>
          </a:xfrm>
          <a:prstGeom prst="rect">
            <a:avLst/>
          </a:prstGeom>
          <a:noFill/>
          <a:ln w="9525">
            <a:noFill/>
            <a:miter lim="800000"/>
            <a:headEnd/>
            <a:tailEnd/>
          </a:ln>
        </p:spPr>
      </p:pic>
      <p:sp>
        <p:nvSpPr>
          <p:cNvPr id="9" name="Textfeld 8"/>
          <p:cNvSpPr txBox="1"/>
          <p:nvPr/>
        </p:nvSpPr>
        <p:spPr>
          <a:xfrm>
            <a:off x="251520" y="2924944"/>
            <a:ext cx="2944139" cy="1569660"/>
          </a:xfrm>
          <a:prstGeom prst="rect">
            <a:avLst/>
          </a:prstGeom>
          <a:noFill/>
        </p:spPr>
        <p:txBody>
          <a:bodyPr wrap="none" rtlCol="0">
            <a:spAutoFit/>
          </a:bodyPr>
          <a:lstStyle/>
          <a:p>
            <a:r>
              <a:rPr lang="de-DE" dirty="0" smtClean="0">
                <a:latin typeface="Verdana" pitchFamily="34" charset="0"/>
                <a:ea typeface="Verdana" pitchFamily="34" charset="0"/>
                <a:cs typeface="Verdana" pitchFamily="34" charset="0"/>
              </a:rPr>
              <a:t>Zum Vergleich:</a:t>
            </a:r>
          </a:p>
          <a:p>
            <a:r>
              <a:rPr lang="de-DE" dirty="0" smtClean="0">
                <a:latin typeface="Verdana" pitchFamily="34" charset="0"/>
                <a:ea typeface="Verdana" pitchFamily="34" charset="0"/>
                <a:cs typeface="Verdana" pitchFamily="34" charset="0"/>
              </a:rPr>
              <a:t>das deutsche </a:t>
            </a:r>
            <a:br>
              <a:rPr lang="de-DE" dirty="0" smtClean="0">
                <a:latin typeface="Verdana" pitchFamily="34" charset="0"/>
                <a:ea typeface="Verdana" pitchFamily="34" charset="0"/>
                <a:cs typeface="Verdana" pitchFamily="34" charset="0"/>
              </a:rPr>
            </a:br>
            <a:r>
              <a:rPr lang="de-DE" dirty="0" smtClean="0">
                <a:latin typeface="Verdana" pitchFamily="34" charset="0"/>
                <a:ea typeface="Verdana" pitchFamily="34" charset="0"/>
                <a:cs typeface="Verdana" pitchFamily="34" charset="0"/>
              </a:rPr>
              <a:t>Kompetenzmodell</a:t>
            </a:r>
            <a:br>
              <a:rPr lang="de-DE" dirty="0" smtClean="0">
                <a:latin typeface="Verdana" pitchFamily="34" charset="0"/>
                <a:ea typeface="Verdana" pitchFamily="34" charset="0"/>
                <a:cs typeface="Verdana" pitchFamily="34" charset="0"/>
              </a:rPr>
            </a:br>
            <a:r>
              <a:rPr lang="de-DE" dirty="0" smtClean="0">
                <a:latin typeface="Verdana" pitchFamily="34" charset="0"/>
                <a:ea typeface="Verdana" pitchFamily="34" charset="0"/>
                <a:cs typeface="Verdana" pitchFamily="34" charset="0"/>
              </a:rPr>
              <a:t>für die Mittelstufe</a:t>
            </a:r>
            <a:endParaRPr lang="de-DE"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Ein Hinweis</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2195736" y="1578272"/>
            <a:ext cx="5256584" cy="830997"/>
          </a:xfrm>
          <a:prstGeom prst="rect">
            <a:avLst/>
          </a:prstGeom>
        </p:spPr>
        <p:txBody>
          <a:bodyPr wrap="square">
            <a:spAutoFit/>
          </a:bodyPr>
          <a:lstStyle/>
          <a:p>
            <a:pPr>
              <a:lnSpc>
                <a:spcPct val="150000"/>
              </a:lnSpc>
            </a:pPr>
            <a:r>
              <a:rPr lang="de-DE" sz="1600" b="1" dirty="0" smtClean="0">
                <a:latin typeface="Verdana" pitchFamily="34" charset="0"/>
                <a:ea typeface="Verdana" pitchFamily="34" charset="0"/>
                <a:cs typeface="Verdana" pitchFamily="34" charset="0"/>
              </a:rPr>
              <a:t>Die Materialien zum heutigen Workshop</a:t>
            </a:r>
            <a:br>
              <a:rPr lang="de-DE" sz="1600" b="1" dirty="0" smtClean="0">
                <a:latin typeface="Verdana" pitchFamily="34" charset="0"/>
                <a:ea typeface="Verdana" pitchFamily="34" charset="0"/>
                <a:cs typeface="Verdana" pitchFamily="34" charset="0"/>
              </a:rPr>
            </a:br>
            <a:r>
              <a:rPr lang="de-DE" sz="1600" b="1" dirty="0" smtClean="0">
                <a:latin typeface="Verdana" pitchFamily="34" charset="0"/>
                <a:ea typeface="Verdana" pitchFamily="34" charset="0"/>
                <a:cs typeface="Verdana" pitchFamily="34" charset="0"/>
              </a:rPr>
              <a:t>finden Sie ab morgen unter dieser Adresse:</a:t>
            </a:r>
            <a:endParaRPr lang="de-DE" sz="1600" dirty="0" smtClean="0">
              <a:solidFill>
                <a:schemeClr val="tx1">
                  <a:lumMod val="75000"/>
                  <a:lumOff val="25000"/>
                </a:schemeClr>
              </a:solidFill>
              <a:latin typeface="Verdana" pitchFamily="34" charset="0"/>
              <a:ea typeface="Verdana" pitchFamily="34" charset="0"/>
              <a:cs typeface="Verdana" pitchFamily="34" charset="0"/>
            </a:endParaRPr>
          </a:p>
        </p:txBody>
      </p:sp>
      <p:sp>
        <p:nvSpPr>
          <p:cNvPr id="9" name="Rechteck 8"/>
          <p:cNvSpPr/>
          <p:nvPr/>
        </p:nvSpPr>
        <p:spPr>
          <a:xfrm>
            <a:off x="1043608" y="3573016"/>
            <a:ext cx="7200800" cy="2308324"/>
          </a:xfrm>
          <a:prstGeom prst="rect">
            <a:avLst/>
          </a:prstGeom>
        </p:spPr>
        <p:txBody>
          <a:bodyPr wrap="square">
            <a:spAutoFit/>
          </a:bodyPr>
          <a:lstStyle/>
          <a:p>
            <a:pPr algn="ctr">
              <a:lnSpc>
                <a:spcPct val="150000"/>
              </a:lnSpc>
            </a:pPr>
            <a:r>
              <a:rPr lang="de-DE" sz="1600" b="1" dirty="0" smtClean="0">
                <a:solidFill>
                  <a:schemeClr val="accent1">
                    <a:lumMod val="50000"/>
                  </a:schemeClr>
                </a:solidFill>
                <a:latin typeface="Verdana" pitchFamily="34" charset="0"/>
                <a:ea typeface="Verdana" pitchFamily="34" charset="0"/>
                <a:cs typeface="Verdana" pitchFamily="34" charset="0"/>
              </a:rPr>
              <a:t>www.guteunterrichtspraxis-nw.org/2015_Innsbruck.html</a:t>
            </a:r>
          </a:p>
          <a:p>
            <a:pPr algn="ctr">
              <a:lnSpc>
                <a:spcPct val="150000"/>
              </a:lnSpc>
            </a:pPr>
            <a:endParaRPr lang="de-DE" sz="1600" b="1" dirty="0">
              <a:solidFill>
                <a:schemeClr val="accent1">
                  <a:lumMod val="50000"/>
                </a:schemeClr>
              </a:solidFill>
              <a:latin typeface="Verdana" pitchFamily="34" charset="0"/>
              <a:ea typeface="Verdana" pitchFamily="34" charset="0"/>
              <a:cs typeface="Verdana" pitchFamily="34" charset="0"/>
            </a:endParaRPr>
          </a:p>
          <a:p>
            <a:pPr algn="ctr">
              <a:lnSpc>
                <a:spcPct val="150000"/>
              </a:lnSpc>
            </a:pPr>
            <a:r>
              <a:rPr lang="de-DE" sz="1600" b="1" dirty="0" smtClean="0">
                <a:solidFill>
                  <a:schemeClr val="accent1">
                    <a:lumMod val="50000"/>
                  </a:schemeClr>
                </a:solidFill>
                <a:latin typeface="Verdana" pitchFamily="34" charset="0"/>
                <a:ea typeface="Verdana" pitchFamily="34" charset="0"/>
                <a:cs typeface="Verdana" pitchFamily="34" charset="0"/>
              </a:rPr>
              <a:t>www.stäudel.de/2015_Innsbruck.html</a:t>
            </a:r>
          </a:p>
          <a:p>
            <a:pPr>
              <a:lnSpc>
                <a:spcPct val="150000"/>
              </a:lnSpc>
            </a:pPr>
            <a:endParaRPr lang="de-DE" sz="1600" dirty="0" smtClean="0">
              <a:solidFill>
                <a:schemeClr val="tx1">
                  <a:lumMod val="75000"/>
                  <a:lumOff val="25000"/>
                </a:schemeClr>
              </a:solidFill>
              <a:latin typeface="Verdana" pitchFamily="34" charset="0"/>
              <a:ea typeface="Verdana" pitchFamily="34" charset="0"/>
              <a:cs typeface="Verdana" pitchFamily="34" charset="0"/>
            </a:endParaRPr>
          </a:p>
          <a:p>
            <a:pPr>
              <a:lnSpc>
                <a:spcPct val="150000"/>
              </a:lnSpc>
            </a:pPr>
            <a:r>
              <a:rPr lang="de-DE" sz="1600" dirty="0" smtClean="0">
                <a:solidFill>
                  <a:schemeClr val="tx1">
                    <a:lumMod val="75000"/>
                    <a:lumOff val="25000"/>
                  </a:schemeClr>
                </a:solidFill>
                <a:latin typeface="Verdana" pitchFamily="34" charset="0"/>
                <a:ea typeface="Verdana" pitchFamily="34" charset="0"/>
                <a:cs typeface="Verdana" pitchFamily="34" charset="0"/>
              </a:rPr>
              <a:t>Oder via </a:t>
            </a:r>
            <a:r>
              <a:rPr lang="de-DE" sz="1600" dirty="0" err="1" smtClean="0">
                <a:solidFill>
                  <a:schemeClr val="tx1">
                    <a:lumMod val="75000"/>
                    <a:lumOff val="25000"/>
                  </a:schemeClr>
                </a:solidFill>
                <a:latin typeface="Verdana" pitchFamily="34" charset="0"/>
                <a:ea typeface="Verdana" pitchFamily="34" charset="0"/>
                <a:cs typeface="Verdana" pitchFamily="34" charset="0"/>
              </a:rPr>
              <a:t>google</a:t>
            </a:r>
            <a:r>
              <a:rPr lang="de-DE" sz="1600" dirty="0" smtClean="0">
                <a:solidFill>
                  <a:schemeClr val="tx1">
                    <a:lumMod val="75000"/>
                    <a:lumOff val="25000"/>
                  </a:schemeClr>
                </a:solidFill>
                <a:latin typeface="Verdana" pitchFamily="34" charset="0"/>
                <a:ea typeface="Verdana" pitchFamily="34" charset="0"/>
                <a:cs typeface="Verdana" pitchFamily="34" charset="0"/>
              </a:rPr>
              <a:t>:</a:t>
            </a:r>
          </a:p>
          <a:p>
            <a:pPr>
              <a:lnSpc>
                <a:spcPct val="150000"/>
              </a:lnSpc>
            </a:pPr>
            <a:r>
              <a:rPr lang="de-DE" sz="1600" dirty="0" smtClean="0">
                <a:solidFill>
                  <a:schemeClr val="accent1">
                    <a:lumMod val="50000"/>
                  </a:schemeClr>
                </a:solidFill>
                <a:latin typeface="Verdana" pitchFamily="34" charset="0"/>
                <a:ea typeface="Verdana" pitchFamily="34" charset="0"/>
                <a:cs typeface="Verdana" pitchFamily="34" charset="0"/>
              </a:rPr>
              <a:t>-&gt; „</a:t>
            </a:r>
            <a:r>
              <a:rPr lang="de-DE" sz="1600" dirty="0" err="1" smtClean="0">
                <a:solidFill>
                  <a:schemeClr val="accent1">
                    <a:lumMod val="50000"/>
                  </a:schemeClr>
                </a:solidFill>
                <a:latin typeface="Verdana" pitchFamily="34" charset="0"/>
                <a:ea typeface="Verdana" pitchFamily="34" charset="0"/>
                <a:cs typeface="Verdana" pitchFamily="34" charset="0"/>
              </a:rPr>
              <a:t>Stäudel</a:t>
            </a:r>
            <a:r>
              <a:rPr lang="de-DE" sz="1600" dirty="0" smtClean="0">
                <a:solidFill>
                  <a:schemeClr val="accent1">
                    <a:lumMod val="50000"/>
                  </a:schemeClr>
                </a:solidFill>
                <a:latin typeface="Verdana" pitchFamily="34" charset="0"/>
                <a:ea typeface="Verdana" pitchFamily="34" charset="0"/>
                <a:cs typeface="Verdana" pitchFamily="34" charset="0"/>
              </a:rPr>
              <a:t>“ -&gt; Aktuelles und Archiv -&gt; Innsbruck September 2015</a:t>
            </a:r>
          </a:p>
        </p:txBody>
      </p:sp>
    </p:spTree>
    <p:extLst>
      <p:ext uri="{BB962C8B-B14F-4D97-AF65-F5344CB8AC3E}">
        <p14:creationId xmlns:p14="http://schemas.microsoft.com/office/powerpoint/2010/main" val="494097338"/>
      </p:ext>
    </p:ext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827584" y="1916832"/>
            <a:ext cx="7776864" cy="3785652"/>
          </a:xfrm>
          <a:prstGeom prst="rect">
            <a:avLst/>
          </a:prstGeom>
        </p:spPr>
        <p:txBody>
          <a:bodyPr wrap="square">
            <a:spAutoFit/>
          </a:bodyPr>
          <a:lstStyle/>
          <a:p>
            <a:pPr>
              <a:lnSpc>
                <a:spcPct val="150000"/>
              </a:lnSpc>
            </a:pPr>
            <a:r>
              <a:rPr lang="de-DE" sz="1600" b="1" dirty="0" smtClean="0">
                <a:latin typeface="Verdana" pitchFamily="34" charset="0"/>
                <a:ea typeface="Verdana" pitchFamily="34" charset="0"/>
                <a:cs typeface="Verdana" pitchFamily="34" charset="0"/>
              </a:rPr>
              <a:t>Kompetenzorientierte Aufgabenstellungen der mündlichen Teilprüfungen</a:t>
            </a:r>
            <a:br>
              <a:rPr lang="de-DE" sz="1600" b="1" dirty="0" smtClean="0">
                <a:latin typeface="Verdana" pitchFamily="34" charset="0"/>
                <a:ea typeface="Verdana" pitchFamily="34" charset="0"/>
                <a:cs typeface="Verdana" pitchFamily="34" charset="0"/>
              </a:rPr>
            </a:br>
            <a:endParaRPr lang="de-DE" sz="1600" b="1" dirty="0" smtClean="0">
              <a:latin typeface="Verdana" pitchFamily="34" charset="0"/>
              <a:ea typeface="Verdana" pitchFamily="34" charset="0"/>
              <a:cs typeface="Verdana" pitchFamily="34" charset="0"/>
            </a:endParaRPr>
          </a:p>
          <a:p>
            <a:pPr>
              <a:lnSpc>
                <a:spcPct val="150000"/>
              </a:lnSpc>
            </a:pPr>
            <a:r>
              <a:rPr lang="de-DE" sz="1600" b="1" dirty="0" smtClean="0">
                <a:latin typeface="Verdana" pitchFamily="34" charset="0"/>
                <a:ea typeface="Verdana" pitchFamily="34" charset="0"/>
                <a:cs typeface="Verdana" pitchFamily="34" charset="0"/>
              </a:rPr>
              <a:t>§ 22. </a:t>
            </a:r>
            <a:r>
              <a:rPr lang="de-DE" sz="1600" dirty="0" smtClean="0">
                <a:solidFill>
                  <a:schemeClr val="tx1">
                    <a:lumMod val="75000"/>
                    <a:lumOff val="25000"/>
                  </a:schemeClr>
                </a:solidFill>
                <a:latin typeface="Verdana" pitchFamily="34" charset="0"/>
                <a:ea typeface="Verdana" pitchFamily="34" charset="0"/>
                <a:cs typeface="Verdana" pitchFamily="34" charset="0"/>
              </a:rPr>
              <a:t>Im Rahmen der mündlichen Teilprüfung ist jeder </a:t>
            </a:r>
            <a:r>
              <a:rPr lang="de-DE" sz="1600" dirty="0" err="1" smtClean="0">
                <a:solidFill>
                  <a:schemeClr val="tx1">
                    <a:lumMod val="75000"/>
                    <a:lumOff val="25000"/>
                  </a:schemeClr>
                </a:solidFill>
                <a:latin typeface="Verdana" pitchFamily="34" charset="0"/>
                <a:ea typeface="Verdana" pitchFamily="34" charset="0"/>
                <a:cs typeface="Verdana" pitchFamily="34" charset="0"/>
              </a:rPr>
              <a:t>Prüfungskandi-datin</a:t>
            </a:r>
            <a:r>
              <a:rPr lang="de-DE" sz="1600" dirty="0" smtClean="0">
                <a:solidFill>
                  <a:schemeClr val="tx1">
                    <a:lumMod val="75000"/>
                    <a:lumOff val="25000"/>
                  </a:schemeClr>
                </a:solidFill>
                <a:latin typeface="Verdana" pitchFamily="34" charset="0"/>
                <a:ea typeface="Verdana" pitchFamily="34" charset="0"/>
                <a:cs typeface="Verdana" pitchFamily="34" charset="0"/>
              </a:rPr>
              <a:t> und jedem Prüfungskandidaten im gewählten Themenbereich eine </a:t>
            </a:r>
            <a:r>
              <a:rPr lang="de-DE" sz="1600" b="1" dirty="0" smtClean="0">
                <a:solidFill>
                  <a:srgbClr val="C00000"/>
                </a:solidFill>
                <a:latin typeface="Verdana" pitchFamily="34" charset="0"/>
                <a:ea typeface="Verdana" pitchFamily="34" charset="0"/>
                <a:cs typeface="Verdana" pitchFamily="34" charset="0"/>
              </a:rPr>
              <a:t>kompetenzorientierte, von einer Problemstellung ausgehende Aufgabenstellung</a:t>
            </a:r>
            <a:r>
              <a:rPr lang="de-DE" sz="1600" dirty="0" smtClean="0">
                <a:latin typeface="Verdana" pitchFamily="34" charset="0"/>
                <a:ea typeface="Verdana" pitchFamily="34" charset="0"/>
                <a:cs typeface="Verdana" pitchFamily="34" charset="0"/>
              </a:rPr>
              <a:t>, </a:t>
            </a:r>
            <a:r>
              <a:rPr lang="de-DE" sz="1600" dirty="0" smtClean="0">
                <a:solidFill>
                  <a:schemeClr val="tx1">
                    <a:lumMod val="75000"/>
                    <a:lumOff val="25000"/>
                  </a:schemeClr>
                </a:solidFill>
                <a:latin typeface="Verdana" pitchFamily="34" charset="0"/>
                <a:ea typeface="Verdana" pitchFamily="34" charset="0"/>
                <a:cs typeface="Verdana" pitchFamily="34" charset="0"/>
              </a:rPr>
              <a:t>welche in voneinander unabhängige Aufgaben mit Anforderungen in den Bereichen der </a:t>
            </a:r>
            <a:r>
              <a:rPr lang="de-DE" sz="1600" b="1" dirty="0" smtClean="0">
                <a:solidFill>
                  <a:srgbClr val="C00000"/>
                </a:solidFill>
                <a:latin typeface="Verdana" pitchFamily="34" charset="0"/>
                <a:ea typeface="Verdana" pitchFamily="34" charset="0"/>
                <a:cs typeface="Verdana" pitchFamily="34" charset="0"/>
              </a:rPr>
              <a:t>Reproduktions- und Transfer-</a:t>
            </a:r>
            <a:r>
              <a:rPr lang="de-DE" sz="1600" b="1" dirty="0" err="1" smtClean="0">
                <a:solidFill>
                  <a:srgbClr val="C00000"/>
                </a:solidFill>
                <a:latin typeface="Verdana" pitchFamily="34" charset="0"/>
                <a:ea typeface="Verdana" pitchFamily="34" charset="0"/>
                <a:cs typeface="Verdana" pitchFamily="34" charset="0"/>
              </a:rPr>
              <a:t>leistungen</a:t>
            </a:r>
            <a:r>
              <a:rPr lang="de-DE" sz="1600" b="1" dirty="0" smtClean="0">
                <a:solidFill>
                  <a:srgbClr val="C00000"/>
                </a:solidFill>
                <a:latin typeface="Verdana" pitchFamily="34" charset="0"/>
                <a:ea typeface="Verdana" pitchFamily="34" charset="0"/>
                <a:cs typeface="Verdana" pitchFamily="34" charset="0"/>
              </a:rPr>
              <a:t> sowie der Reflexion und Problemlösung </a:t>
            </a:r>
            <a:r>
              <a:rPr lang="de-DE" sz="1600" dirty="0" smtClean="0">
                <a:solidFill>
                  <a:schemeClr val="tx1">
                    <a:lumMod val="75000"/>
                    <a:lumOff val="25000"/>
                  </a:schemeClr>
                </a:solidFill>
                <a:latin typeface="Verdana" pitchFamily="34" charset="0"/>
                <a:ea typeface="Verdana" pitchFamily="34" charset="0"/>
                <a:cs typeface="Verdana" pitchFamily="34" charset="0"/>
              </a:rPr>
              <a:t>gegliedert sein kann, schriftlich vorzulegen.</a:t>
            </a: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755576" y="1639648"/>
            <a:ext cx="7776864" cy="781240"/>
          </a:xfrm>
          <a:prstGeom prst="rect">
            <a:avLst/>
          </a:prstGeom>
          <a:solidFill>
            <a:schemeClr val="bg1">
              <a:lumMod val="85000"/>
            </a:schemeClr>
          </a:solidFill>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 kompetenzorientiert</a:t>
            </a:r>
            <a:r>
              <a:rPr lang="de-DE" sz="1600" b="1" dirty="0" smtClean="0">
                <a:solidFill>
                  <a:schemeClr val="bg2">
                    <a:lumMod val="75000"/>
                  </a:schemeClr>
                </a:solidFill>
                <a:latin typeface="Verdana" pitchFamily="34" charset="0"/>
                <a:ea typeface="Verdana" pitchFamily="34" charset="0"/>
                <a:cs typeface="Verdana" pitchFamily="34" charset="0"/>
              </a:rPr>
              <a:t>e, von einer Problemstellung ausgehende Aufgabenstellung …</a:t>
            </a:r>
            <a:endParaRPr lang="de-DE" sz="1600" dirty="0">
              <a:solidFill>
                <a:schemeClr val="bg2">
                  <a:lumMod val="75000"/>
                </a:schemeClr>
              </a:solidFill>
              <a:latin typeface="Verdana" pitchFamily="34" charset="0"/>
              <a:ea typeface="Verdana" pitchFamily="34" charset="0"/>
              <a:cs typeface="Verdana" pitchFamily="34" charset="0"/>
            </a:endParaRPr>
          </a:p>
        </p:txBody>
      </p:sp>
      <p:sp>
        <p:nvSpPr>
          <p:cNvPr id="9" name="Rechteck 8"/>
          <p:cNvSpPr/>
          <p:nvPr/>
        </p:nvSpPr>
        <p:spPr>
          <a:xfrm>
            <a:off x="827584" y="2564904"/>
            <a:ext cx="7704856" cy="3785652"/>
          </a:xfrm>
          <a:prstGeom prst="rect">
            <a:avLst/>
          </a:prstGeom>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bedeutet</a:t>
            </a:r>
            <a:r>
              <a:rPr lang="de-DE" sz="1600" dirty="0" smtClean="0">
                <a:latin typeface="Verdana" pitchFamily="34" charset="0"/>
                <a:ea typeface="Verdana" pitchFamily="34" charset="0"/>
                <a:cs typeface="Verdana" pitchFamily="34" charset="0"/>
              </a:rPr>
              <a:t>, dass jede Aufgabenstellung, die in Teilaufgaben zu gliedern </a:t>
            </a:r>
          </a:p>
          <a:p>
            <a:pPr>
              <a:lnSpc>
                <a:spcPct val="150000"/>
              </a:lnSpc>
            </a:pPr>
            <a:r>
              <a:rPr lang="de-DE" sz="1600" dirty="0" smtClean="0">
                <a:latin typeface="Verdana" pitchFamily="34" charset="0"/>
                <a:ea typeface="Verdana" pitchFamily="34" charset="0"/>
                <a:cs typeface="Verdana" pitchFamily="34" charset="0"/>
              </a:rPr>
              <a:t>ist, </a:t>
            </a:r>
            <a:r>
              <a:rPr lang="de-DE" sz="1600" b="1" dirty="0" smtClean="0">
                <a:solidFill>
                  <a:srgbClr val="C00000"/>
                </a:solidFill>
                <a:latin typeface="Verdana" pitchFamily="34" charset="0"/>
                <a:ea typeface="Verdana" pitchFamily="34" charset="0"/>
                <a:cs typeface="Verdana" pitchFamily="34" charset="0"/>
              </a:rPr>
              <a:t>folgende Anforderungsbereiche </a:t>
            </a:r>
            <a:r>
              <a:rPr lang="de-DE" sz="1600" dirty="0" smtClean="0">
                <a:latin typeface="Verdana" pitchFamily="34" charset="0"/>
                <a:ea typeface="Verdana" pitchFamily="34" charset="0"/>
                <a:cs typeface="Verdana" pitchFamily="34" charset="0"/>
              </a:rPr>
              <a:t>enthält:</a:t>
            </a:r>
            <a:br>
              <a:rPr lang="de-DE" sz="1600" dirty="0" smtClean="0">
                <a:latin typeface="Verdana" pitchFamily="34" charset="0"/>
                <a:ea typeface="Verdana" pitchFamily="34" charset="0"/>
                <a:cs typeface="Verdana" pitchFamily="34" charset="0"/>
              </a:rPr>
            </a:br>
            <a:endParaRPr lang="de-DE" sz="1600" dirty="0" smtClean="0">
              <a:latin typeface="Verdana" pitchFamily="34" charset="0"/>
              <a:ea typeface="Verdana" pitchFamily="34" charset="0"/>
              <a:cs typeface="Verdana" pitchFamily="34" charset="0"/>
            </a:endParaRPr>
          </a:p>
          <a:p>
            <a:pPr>
              <a:lnSpc>
                <a:spcPct val="150000"/>
              </a:lnSpc>
            </a:pPr>
            <a:r>
              <a:rPr lang="de-DE" sz="1600" b="1" dirty="0" smtClean="0">
                <a:solidFill>
                  <a:srgbClr val="C00000"/>
                </a:solidFill>
                <a:latin typeface="Verdana" pitchFamily="34" charset="0"/>
                <a:ea typeface="Verdana" pitchFamily="34" charset="0"/>
                <a:cs typeface="Verdana" pitchFamily="34" charset="0"/>
              </a:rPr>
              <a:t>a. eine Reproduktionsleistung</a:t>
            </a:r>
            <a:r>
              <a:rPr lang="de-DE" sz="1600" dirty="0" smtClean="0">
                <a:latin typeface="Verdana" pitchFamily="34" charset="0"/>
                <a:ea typeface="Verdana" pitchFamily="34" charset="0"/>
                <a:cs typeface="Verdana" pitchFamily="34" charset="0"/>
              </a:rPr>
              <a:t>: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 Wiederholung und (einfache) Umorganisation von Wissen).</a:t>
            </a:r>
          </a:p>
          <a:p>
            <a:pPr>
              <a:lnSpc>
                <a:spcPct val="150000"/>
              </a:lnSpc>
            </a:pPr>
            <a:r>
              <a:rPr lang="de-DE" sz="1600" b="1" dirty="0" smtClean="0">
                <a:solidFill>
                  <a:srgbClr val="C00000"/>
                </a:solidFill>
                <a:latin typeface="Verdana" pitchFamily="34" charset="0"/>
                <a:ea typeface="Verdana" pitchFamily="34" charset="0"/>
                <a:cs typeface="Verdana" pitchFamily="34" charset="0"/>
              </a:rPr>
              <a:t>b. eine Transferleistung</a:t>
            </a:r>
            <a:r>
              <a:rPr lang="de-DE" sz="1600" dirty="0" smtClean="0">
                <a:latin typeface="Verdana" pitchFamily="34" charset="0"/>
                <a:ea typeface="Verdana" pitchFamily="34" charset="0"/>
                <a:cs typeface="Verdana" pitchFamily="34" charset="0"/>
              </a:rPr>
              <a:t>: </a:t>
            </a:r>
          </a:p>
          <a:p>
            <a:pPr>
              <a:lnSpc>
                <a:spcPct val="150000"/>
              </a:lnSpc>
            </a:pPr>
            <a:r>
              <a:rPr lang="de-DE" sz="1600" dirty="0" smtClean="0">
                <a:latin typeface="Verdana" pitchFamily="34" charset="0"/>
                <a:ea typeface="Verdana" pitchFamily="34" charset="0"/>
                <a:cs typeface="Verdana" pitchFamily="34" charset="0"/>
              </a:rPr>
              <a:t>    (= Umorganisation, Anwendung und Übertragung von Wissen auf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unbekannte Bereiche)</a:t>
            </a:r>
          </a:p>
          <a:p>
            <a:pPr>
              <a:lnSpc>
                <a:spcPct val="150000"/>
              </a:lnSpc>
            </a:pPr>
            <a:r>
              <a:rPr lang="de-DE" sz="1600" b="1" dirty="0" smtClean="0">
                <a:solidFill>
                  <a:srgbClr val="C00000"/>
                </a:solidFill>
                <a:latin typeface="Verdana" pitchFamily="34" charset="0"/>
                <a:ea typeface="Verdana" pitchFamily="34" charset="0"/>
                <a:cs typeface="Verdana" pitchFamily="34" charset="0"/>
              </a:rPr>
              <a:t>c. eine Leistung im Bereich von Reflexion und Problemlösung:</a:t>
            </a:r>
            <a:endParaRPr lang="de-DE" sz="1600" dirty="0" smtClean="0">
              <a:latin typeface="Verdana" pitchFamily="34" charset="0"/>
              <a:ea typeface="Verdana" pitchFamily="34" charset="0"/>
              <a:cs typeface="Verdana" pitchFamily="34" charset="0"/>
            </a:endParaRPr>
          </a:p>
          <a:p>
            <a:pPr>
              <a:lnSpc>
                <a:spcPct val="150000"/>
              </a:lnSpc>
            </a:pPr>
            <a:r>
              <a:rPr lang="de-DE" sz="1600" dirty="0" smtClean="0">
                <a:latin typeface="Verdana" pitchFamily="34" charset="0"/>
                <a:ea typeface="Verdana" pitchFamily="34" charset="0"/>
                <a:cs typeface="Verdana" pitchFamily="34" charset="0"/>
              </a:rPr>
              <a:t>    (= komplexe Anwendung und komplexer Transfer, Problemlösung)</a:t>
            </a:r>
            <a:endParaRPr lang="de-DE" sz="1600" dirty="0">
              <a:latin typeface="Verdana" pitchFamily="34" charset="0"/>
              <a:ea typeface="Verdana" pitchFamily="34" charset="0"/>
              <a:cs typeface="Verdana"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blinds(horizontal)">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blinds(horizontal)">
                                      <p:cBhvr>
                                        <p:cTn id="12" dur="500"/>
                                        <p:tgtEl>
                                          <p:spTgt spid="9">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Effect transition="in" filter="blinds(horizontal)">
                                      <p:cBhvr>
                                        <p:cTn id="15" dur="500"/>
                                        <p:tgtEl>
                                          <p:spTgt spid="9">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9">
                                            <p:txEl>
                                              <p:pRg st="5" end="5"/>
                                            </p:txEl>
                                          </p:spTgt>
                                        </p:tgtEl>
                                        <p:attrNameLst>
                                          <p:attrName>style.visibility</p:attrName>
                                        </p:attrNameLst>
                                      </p:cBhvr>
                                      <p:to>
                                        <p:strVal val="visible"/>
                                      </p:to>
                                    </p:set>
                                    <p:animEffect transition="in" filter="blinds(horizontal)">
                                      <p:cBhvr>
                                        <p:cTn id="20" dur="500"/>
                                        <p:tgtEl>
                                          <p:spTgt spid="9">
                                            <p:txEl>
                                              <p:pRg st="5" end="5"/>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animEffect transition="in" filter="blinds(horizontal)">
                                      <p:cBhvr>
                                        <p:cTn id="23"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grpSp>
        <p:nvGrpSpPr>
          <p:cNvPr id="2" name="Gruppieren 20"/>
          <p:cNvGrpSpPr/>
          <p:nvPr/>
        </p:nvGrpSpPr>
        <p:grpSpPr>
          <a:xfrm>
            <a:off x="2483768" y="4437112"/>
            <a:ext cx="6048672" cy="1584176"/>
            <a:chOff x="1691680" y="4437112"/>
            <a:chExt cx="6048672" cy="1584176"/>
          </a:xfrm>
        </p:grpSpPr>
        <p:cxnSp>
          <p:nvCxnSpPr>
            <p:cNvPr id="12" name="Gerade Verbindung mit Pfeil 11"/>
            <p:cNvCxnSpPr/>
            <p:nvPr/>
          </p:nvCxnSpPr>
          <p:spPr>
            <a:xfrm flipV="1">
              <a:off x="1691680" y="4437112"/>
              <a:ext cx="6048672" cy="1512168"/>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p:nvCxnSpPr>
          <p:spPr>
            <a:xfrm>
              <a:off x="2339752" y="5445224"/>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p:nvCxnSpPr>
          <p:spPr>
            <a:xfrm>
              <a:off x="4499992" y="4941168"/>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6660232" y="4437112"/>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8" name="Rechteck 17"/>
          <p:cNvSpPr/>
          <p:nvPr/>
        </p:nvSpPr>
        <p:spPr>
          <a:xfrm rot="1491241">
            <a:off x="112284" y="4213228"/>
            <a:ext cx="3127779" cy="369332"/>
          </a:xfrm>
          <a:prstGeom prst="rect">
            <a:avLst/>
          </a:prstGeom>
        </p:spPr>
        <p:txBody>
          <a:bodyPr wrap="none">
            <a:spAutoFit/>
          </a:bodyPr>
          <a:lstStyle/>
          <a:p>
            <a:r>
              <a:rPr lang="de-DE" sz="1800" b="1" dirty="0" smtClean="0">
                <a:solidFill>
                  <a:srgbClr val="C00000"/>
                </a:solidFill>
                <a:latin typeface="Verdana" pitchFamily="34" charset="0"/>
                <a:ea typeface="Verdana" pitchFamily="34" charset="0"/>
                <a:cs typeface="Verdana" pitchFamily="34" charset="0"/>
              </a:rPr>
              <a:t>Reproduktionsleistung</a:t>
            </a:r>
            <a:endParaRPr lang="de-DE" sz="1800" dirty="0"/>
          </a:p>
        </p:txBody>
      </p:sp>
      <p:sp>
        <p:nvSpPr>
          <p:cNvPr id="19" name="Rechteck 18"/>
          <p:cNvSpPr/>
          <p:nvPr/>
        </p:nvSpPr>
        <p:spPr>
          <a:xfrm rot="1450688">
            <a:off x="2859044" y="3967955"/>
            <a:ext cx="2324675" cy="369332"/>
          </a:xfrm>
          <a:prstGeom prst="rect">
            <a:avLst/>
          </a:prstGeom>
        </p:spPr>
        <p:txBody>
          <a:bodyPr wrap="none">
            <a:spAutoFit/>
          </a:bodyPr>
          <a:lstStyle/>
          <a:p>
            <a:r>
              <a:rPr lang="de-DE" sz="1800" b="1" dirty="0" smtClean="0">
                <a:solidFill>
                  <a:srgbClr val="C00000"/>
                </a:solidFill>
                <a:latin typeface="Verdana" pitchFamily="34" charset="0"/>
                <a:ea typeface="Verdana" pitchFamily="34" charset="0"/>
                <a:cs typeface="Verdana" pitchFamily="34" charset="0"/>
              </a:rPr>
              <a:t>Transferleistung</a:t>
            </a:r>
          </a:p>
        </p:txBody>
      </p:sp>
      <p:sp>
        <p:nvSpPr>
          <p:cNvPr id="20" name="Rechteck 19"/>
          <p:cNvSpPr/>
          <p:nvPr/>
        </p:nvSpPr>
        <p:spPr>
          <a:xfrm rot="1484387">
            <a:off x="3688922" y="3172721"/>
            <a:ext cx="4014354" cy="369332"/>
          </a:xfrm>
          <a:prstGeom prst="rect">
            <a:avLst/>
          </a:prstGeom>
        </p:spPr>
        <p:txBody>
          <a:bodyPr wrap="square">
            <a:spAutoFit/>
          </a:bodyPr>
          <a:lstStyle/>
          <a:p>
            <a:r>
              <a:rPr lang="de-DE" sz="1800" b="1" dirty="0" smtClean="0">
                <a:solidFill>
                  <a:srgbClr val="C00000"/>
                </a:solidFill>
                <a:latin typeface="Verdana" pitchFamily="34" charset="0"/>
                <a:ea typeface="Verdana" pitchFamily="34" charset="0"/>
                <a:cs typeface="Verdana" pitchFamily="34" charset="0"/>
              </a:rPr>
              <a:t>Reflexion und Problemlösung</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sp>
        <p:nvSpPr>
          <p:cNvPr id="10" name="Rechteck 9"/>
          <p:cNvSpPr/>
          <p:nvPr/>
        </p:nvSpPr>
        <p:spPr>
          <a:xfrm>
            <a:off x="755576" y="1639648"/>
            <a:ext cx="7776864" cy="781240"/>
          </a:xfrm>
          <a:prstGeom prst="rect">
            <a:avLst/>
          </a:prstGeom>
          <a:solidFill>
            <a:schemeClr val="bg1">
              <a:lumMod val="85000"/>
            </a:schemeClr>
          </a:solidFill>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 kompetenzorientiert</a:t>
            </a:r>
            <a:r>
              <a:rPr lang="de-DE" sz="1600" b="1" dirty="0" smtClean="0">
                <a:solidFill>
                  <a:schemeClr val="bg2">
                    <a:lumMod val="75000"/>
                  </a:schemeClr>
                </a:solidFill>
                <a:latin typeface="Verdana" pitchFamily="34" charset="0"/>
                <a:ea typeface="Verdana" pitchFamily="34" charset="0"/>
                <a:cs typeface="Verdana" pitchFamily="34" charset="0"/>
              </a:rPr>
              <a:t>e, von einer Problemstellung ausgehende Aufgabenstellung …</a:t>
            </a:r>
            <a:endParaRPr lang="de-DE" sz="1600" dirty="0">
              <a:solidFill>
                <a:schemeClr val="bg2">
                  <a:lumMod val="75000"/>
                </a:schemeClr>
              </a:solidFill>
              <a:latin typeface="Verdana" pitchFamily="34" charset="0"/>
              <a:ea typeface="Verdana" pitchFamily="34" charset="0"/>
              <a:cs typeface="Verdana" pitchFamily="34" charset="0"/>
            </a:endParaRPr>
          </a:p>
        </p:txBody>
      </p:sp>
      <p:sp>
        <p:nvSpPr>
          <p:cNvPr id="9" name="Rechteck 8"/>
          <p:cNvSpPr/>
          <p:nvPr/>
        </p:nvSpPr>
        <p:spPr>
          <a:xfrm>
            <a:off x="827584" y="2564904"/>
            <a:ext cx="7704856" cy="3785652"/>
          </a:xfrm>
          <a:prstGeom prst="rect">
            <a:avLst/>
          </a:prstGeom>
        </p:spPr>
        <p:txBody>
          <a:bodyPr wrap="square">
            <a:spAutoFit/>
          </a:bodyPr>
          <a:lstStyle/>
          <a:p>
            <a:pPr>
              <a:lnSpc>
                <a:spcPct val="150000"/>
              </a:lnSpc>
            </a:pPr>
            <a:r>
              <a:rPr lang="de-DE" sz="1600" b="1" dirty="0" smtClean="0">
                <a:solidFill>
                  <a:srgbClr val="C00000"/>
                </a:solidFill>
                <a:latin typeface="Verdana" pitchFamily="34" charset="0"/>
                <a:ea typeface="Verdana" pitchFamily="34" charset="0"/>
                <a:cs typeface="Verdana" pitchFamily="34" charset="0"/>
              </a:rPr>
              <a:t>… </a:t>
            </a:r>
            <a:r>
              <a:rPr lang="de-DE" sz="1600" dirty="0" smtClean="0">
                <a:latin typeface="Verdana" pitchFamily="34" charset="0"/>
                <a:ea typeface="Verdana" pitchFamily="34" charset="0"/>
                <a:cs typeface="Verdana" pitchFamily="34" charset="0"/>
              </a:rPr>
              <a:t>dass jede Aufgabenstellung, </a:t>
            </a:r>
            <a:r>
              <a:rPr lang="de-DE" sz="1600" b="1" dirty="0" smtClean="0">
                <a:solidFill>
                  <a:srgbClr val="C00000"/>
                </a:solidFill>
                <a:latin typeface="Verdana" pitchFamily="34" charset="0"/>
                <a:ea typeface="Verdana" pitchFamily="34" charset="0"/>
                <a:cs typeface="Verdana" pitchFamily="34" charset="0"/>
              </a:rPr>
              <a:t>die in Teilaufgaben zu gliedern ist</a:t>
            </a:r>
            <a:r>
              <a:rPr lang="de-DE" sz="1600" dirty="0" smtClean="0">
                <a:latin typeface="Verdana" pitchFamily="34" charset="0"/>
                <a:ea typeface="Verdana" pitchFamily="34" charset="0"/>
                <a:cs typeface="Verdana" pitchFamily="34" charset="0"/>
              </a:rPr>
              <a:t>, folgende Anforderungsbereiche enthält:</a:t>
            </a:r>
            <a:br>
              <a:rPr lang="de-DE" sz="1600" dirty="0" smtClean="0">
                <a:latin typeface="Verdana" pitchFamily="34" charset="0"/>
                <a:ea typeface="Verdana" pitchFamily="34" charset="0"/>
                <a:cs typeface="Verdana" pitchFamily="34" charset="0"/>
              </a:rPr>
            </a:br>
            <a:endParaRPr lang="de-DE" sz="1600" dirty="0" smtClean="0">
              <a:latin typeface="Verdana" pitchFamily="34" charset="0"/>
              <a:ea typeface="Verdana" pitchFamily="34" charset="0"/>
              <a:cs typeface="Verdana" pitchFamily="34" charset="0"/>
            </a:endParaRPr>
          </a:p>
          <a:p>
            <a:pPr>
              <a:lnSpc>
                <a:spcPct val="150000"/>
              </a:lnSpc>
            </a:pPr>
            <a:r>
              <a:rPr lang="de-DE" sz="1600" dirty="0" smtClean="0">
                <a:latin typeface="Verdana" pitchFamily="34" charset="0"/>
                <a:ea typeface="Verdana" pitchFamily="34" charset="0"/>
                <a:cs typeface="Verdana" pitchFamily="34" charset="0"/>
              </a:rPr>
              <a:t>a. eine Reproduktionsleistung: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 Wiederholung und (einfache) Umorganisation von Wissen).</a:t>
            </a:r>
          </a:p>
          <a:p>
            <a:pPr>
              <a:lnSpc>
                <a:spcPct val="150000"/>
              </a:lnSpc>
            </a:pPr>
            <a:r>
              <a:rPr lang="de-DE" sz="1600" dirty="0" smtClean="0">
                <a:latin typeface="Verdana" pitchFamily="34" charset="0"/>
                <a:ea typeface="Verdana" pitchFamily="34" charset="0"/>
                <a:cs typeface="Verdana" pitchFamily="34" charset="0"/>
              </a:rPr>
              <a:t>b. eine Transferleistung: </a:t>
            </a:r>
          </a:p>
          <a:p>
            <a:pPr>
              <a:lnSpc>
                <a:spcPct val="150000"/>
              </a:lnSpc>
            </a:pPr>
            <a:r>
              <a:rPr lang="de-DE" sz="1600" dirty="0" smtClean="0">
                <a:latin typeface="Verdana" pitchFamily="34" charset="0"/>
                <a:ea typeface="Verdana" pitchFamily="34" charset="0"/>
                <a:cs typeface="Verdana" pitchFamily="34" charset="0"/>
              </a:rPr>
              <a:t>    (= Umorganisation, Anwendung und Übertragung von Wissen auf  </a:t>
            </a:r>
            <a:br>
              <a:rPr lang="de-DE" sz="1600" dirty="0" smtClean="0">
                <a:latin typeface="Verdana" pitchFamily="34" charset="0"/>
                <a:ea typeface="Verdana" pitchFamily="34" charset="0"/>
                <a:cs typeface="Verdana" pitchFamily="34" charset="0"/>
              </a:rPr>
            </a:br>
            <a:r>
              <a:rPr lang="de-DE" sz="1600" dirty="0" smtClean="0">
                <a:latin typeface="Verdana" pitchFamily="34" charset="0"/>
                <a:ea typeface="Verdana" pitchFamily="34" charset="0"/>
                <a:cs typeface="Verdana" pitchFamily="34" charset="0"/>
              </a:rPr>
              <a:t>    unbekannte Bereiche)</a:t>
            </a:r>
          </a:p>
          <a:p>
            <a:pPr>
              <a:lnSpc>
                <a:spcPct val="150000"/>
              </a:lnSpc>
            </a:pPr>
            <a:r>
              <a:rPr lang="de-DE" sz="1600" dirty="0" smtClean="0">
                <a:latin typeface="Verdana" pitchFamily="34" charset="0"/>
                <a:ea typeface="Verdana" pitchFamily="34" charset="0"/>
                <a:cs typeface="Verdana" pitchFamily="34" charset="0"/>
              </a:rPr>
              <a:t>c. eine Leistung im Bereich von Reflexion und Problemlösung:</a:t>
            </a:r>
          </a:p>
          <a:p>
            <a:pPr>
              <a:lnSpc>
                <a:spcPct val="150000"/>
              </a:lnSpc>
            </a:pPr>
            <a:r>
              <a:rPr lang="de-DE" sz="1600" dirty="0" smtClean="0">
                <a:latin typeface="Verdana" pitchFamily="34" charset="0"/>
                <a:ea typeface="Verdana" pitchFamily="34" charset="0"/>
                <a:cs typeface="Verdana" pitchFamily="34" charset="0"/>
              </a:rPr>
              <a:t>    (= komplexe Anwendung und komplexer Transfer, Problemlösung)</a:t>
            </a:r>
          </a:p>
        </p:txBody>
      </p:sp>
      <p:sp>
        <p:nvSpPr>
          <p:cNvPr id="11" name="Ellipse 10"/>
          <p:cNvSpPr/>
          <p:nvPr/>
        </p:nvSpPr>
        <p:spPr>
          <a:xfrm>
            <a:off x="3923928" y="2420888"/>
            <a:ext cx="4392488" cy="864096"/>
          </a:xfrm>
          <a:prstGeom prst="ellipse">
            <a:avLst/>
          </a:prstGeom>
          <a:solidFill>
            <a:schemeClr val="accent1">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2"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grpSp>
        <p:nvGrpSpPr>
          <p:cNvPr id="2" name="Gruppieren 20"/>
          <p:cNvGrpSpPr/>
          <p:nvPr/>
        </p:nvGrpSpPr>
        <p:grpSpPr>
          <a:xfrm>
            <a:off x="2483768" y="4437112"/>
            <a:ext cx="6048672" cy="1584176"/>
            <a:chOff x="1691680" y="4437112"/>
            <a:chExt cx="6048672" cy="1584176"/>
          </a:xfrm>
        </p:grpSpPr>
        <p:cxnSp>
          <p:nvCxnSpPr>
            <p:cNvPr id="12" name="Gerade Verbindung mit Pfeil 11"/>
            <p:cNvCxnSpPr/>
            <p:nvPr/>
          </p:nvCxnSpPr>
          <p:spPr>
            <a:xfrm flipV="1">
              <a:off x="1691680" y="4437112"/>
              <a:ext cx="6048672" cy="1512168"/>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p:nvCxnSpPr>
          <p:spPr>
            <a:xfrm>
              <a:off x="2339752" y="5445224"/>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p:nvCxnSpPr>
          <p:spPr>
            <a:xfrm>
              <a:off x="4499992" y="4941168"/>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6660232" y="4437112"/>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8" name="Rechteck 17"/>
          <p:cNvSpPr/>
          <p:nvPr/>
        </p:nvSpPr>
        <p:spPr>
          <a:xfrm rot="1491241">
            <a:off x="112284" y="4213228"/>
            <a:ext cx="3127779" cy="369332"/>
          </a:xfrm>
          <a:prstGeom prst="rect">
            <a:avLst/>
          </a:prstGeom>
        </p:spPr>
        <p:txBody>
          <a:bodyPr wrap="none">
            <a:spAutoFit/>
          </a:bodyPr>
          <a:lstStyle/>
          <a:p>
            <a:r>
              <a:rPr lang="de-DE" sz="1800" b="1" dirty="0" smtClean="0">
                <a:solidFill>
                  <a:srgbClr val="C00000"/>
                </a:solidFill>
                <a:latin typeface="Verdana" pitchFamily="34" charset="0"/>
                <a:ea typeface="Verdana" pitchFamily="34" charset="0"/>
                <a:cs typeface="Verdana" pitchFamily="34" charset="0"/>
              </a:rPr>
              <a:t>Reproduktionsleistung</a:t>
            </a:r>
            <a:endParaRPr lang="de-DE" sz="1800" dirty="0"/>
          </a:p>
        </p:txBody>
      </p:sp>
      <p:sp>
        <p:nvSpPr>
          <p:cNvPr id="19" name="Rechteck 18"/>
          <p:cNvSpPr/>
          <p:nvPr/>
        </p:nvSpPr>
        <p:spPr>
          <a:xfrm rot="1450688">
            <a:off x="2859044" y="3967955"/>
            <a:ext cx="2324675" cy="369332"/>
          </a:xfrm>
          <a:prstGeom prst="rect">
            <a:avLst/>
          </a:prstGeom>
        </p:spPr>
        <p:txBody>
          <a:bodyPr wrap="none">
            <a:spAutoFit/>
          </a:bodyPr>
          <a:lstStyle/>
          <a:p>
            <a:r>
              <a:rPr lang="de-DE" sz="1800" b="1" dirty="0" smtClean="0">
                <a:solidFill>
                  <a:srgbClr val="C00000"/>
                </a:solidFill>
                <a:latin typeface="Verdana" pitchFamily="34" charset="0"/>
                <a:ea typeface="Verdana" pitchFamily="34" charset="0"/>
                <a:cs typeface="Verdana" pitchFamily="34" charset="0"/>
              </a:rPr>
              <a:t>Transferleistung</a:t>
            </a:r>
          </a:p>
        </p:txBody>
      </p:sp>
      <p:sp>
        <p:nvSpPr>
          <p:cNvPr id="20" name="Rechteck 19"/>
          <p:cNvSpPr/>
          <p:nvPr/>
        </p:nvSpPr>
        <p:spPr>
          <a:xfrm rot="1484387">
            <a:off x="3688922" y="3172721"/>
            <a:ext cx="4014354" cy="369332"/>
          </a:xfrm>
          <a:prstGeom prst="rect">
            <a:avLst/>
          </a:prstGeom>
        </p:spPr>
        <p:txBody>
          <a:bodyPr wrap="square">
            <a:spAutoFit/>
          </a:bodyPr>
          <a:lstStyle/>
          <a:p>
            <a:r>
              <a:rPr lang="de-DE" sz="1800" b="1" dirty="0" smtClean="0">
                <a:solidFill>
                  <a:srgbClr val="C00000"/>
                </a:solidFill>
                <a:latin typeface="Verdana" pitchFamily="34" charset="0"/>
                <a:ea typeface="Verdana" pitchFamily="34" charset="0"/>
                <a:cs typeface="Verdana" pitchFamily="34" charset="0"/>
              </a:rPr>
              <a:t>Reflexion und Problemlösung</a:t>
            </a:r>
          </a:p>
        </p:txBody>
      </p:sp>
      <p:sp>
        <p:nvSpPr>
          <p:cNvPr id="13" name="Rechteckige Legende 12"/>
          <p:cNvSpPr/>
          <p:nvPr/>
        </p:nvSpPr>
        <p:spPr>
          <a:xfrm>
            <a:off x="827584" y="1700808"/>
            <a:ext cx="1152128" cy="864096"/>
          </a:xfrm>
          <a:prstGeom prst="wedgeRectCallout">
            <a:avLst>
              <a:gd name="adj1" fmla="val 142709"/>
              <a:gd name="adj2" fmla="val 3623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err="1" smtClean="0">
                <a:latin typeface="Verdana" pitchFamily="34" charset="0"/>
                <a:ea typeface="Verdana" pitchFamily="34" charset="0"/>
                <a:cs typeface="Verdana" pitchFamily="34" charset="0"/>
              </a:rPr>
              <a:t>Teilauf-gabe</a:t>
            </a:r>
            <a:r>
              <a:rPr lang="de-DE" sz="1800" dirty="0" smtClean="0">
                <a:latin typeface="Verdana" pitchFamily="34" charset="0"/>
                <a:ea typeface="Verdana" pitchFamily="34" charset="0"/>
                <a:cs typeface="Verdana" pitchFamily="34" charset="0"/>
              </a:rPr>
              <a:t> 1</a:t>
            </a:r>
            <a:endParaRPr lang="de-DE" sz="1800" dirty="0">
              <a:latin typeface="Verdana" pitchFamily="34" charset="0"/>
              <a:ea typeface="Verdana" pitchFamily="34" charset="0"/>
              <a:cs typeface="Verdana" pitchFamily="34" charset="0"/>
            </a:endParaRPr>
          </a:p>
        </p:txBody>
      </p:sp>
      <p:sp>
        <p:nvSpPr>
          <p:cNvPr id="15" name="Rechteckige Legende 14"/>
          <p:cNvSpPr/>
          <p:nvPr/>
        </p:nvSpPr>
        <p:spPr>
          <a:xfrm>
            <a:off x="2627784" y="1700808"/>
            <a:ext cx="1152128" cy="864096"/>
          </a:xfrm>
          <a:prstGeom prst="wedgeRectCallout">
            <a:avLst>
              <a:gd name="adj1" fmla="val -6403"/>
              <a:gd name="adj2" fmla="val 359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err="1" smtClean="0">
                <a:latin typeface="Verdana" pitchFamily="34" charset="0"/>
                <a:ea typeface="Verdana" pitchFamily="34" charset="0"/>
                <a:cs typeface="Verdana" pitchFamily="34" charset="0"/>
              </a:rPr>
              <a:t>Teilauf-gabe</a:t>
            </a:r>
            <a:r>
              <a:rPr lang="de-DE" sz="1800" dirty="0" smtClean="0">
                <a:latin typeface="Verdana" pitchFamily="34" charset="0"/>
                <a:ea typeface="Verdana" pitchFamily="34" charset="0"/>
                <a:cs typeface="Verdana" pitchFamily="34" charset="0"/>
              </a:rPr>
              <a:t> 2</a:t>
            </a:r>
            <a:endParaRPr lang="de-DE" sz="1800" dirty="0">
              <a:latin typeface="Verdana" pitchFamily="34" charset="0"/>
              <a:ea typeface="Verdana" pitchFamily="34" charset="0"/>
              <a:cs typeface="Verdana" pitchFamily="34" charset="0"/>
            </a:endParaRPr>
          </a:p>
        </p:txBody>
      </p:sp>
      <p:sp>
        <p:nvSpPr>
          <p:cNvPr id="21" name="Rechteckige Legende 20"/>
          <p:cNvSpPr/>
          <p:nvPr/>
        </p:nvSpPr>
        <p:spPr>
          <a:xfrm>
            <a:off x="5148064" y="1700808"/>
            <a:ext cx="1152128" cy="864096"/>
          </a:xfrm>
          <a:prstGeom prst="wedgeRectCallout">
            <a:avLst>
              <a:gd name="adj1" fmla="val -36466"/>
              <a:gd name="adj2" fmla="val 3030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err="1" smtClean="0">
                <a:latin typeface="Verdana" pitchFamily="34" charset="0"/>
                <a:ea typeface="Verdana" pitchFamily="34" charset="0"/>
                <a:cs typeface="Verdana" pitchFamily="34" charset="0"/>
              </a:rPr>
              <a:t>Teilauf-gabe</a:t>
            </a:r>
            <a:r>
              <a:rPr lang="de-DE" sz="1800" dirty="0" smtClean="0">
                <a:latin typeface="Verdana" pitchFamily="34" charset="0"/>
                <a:ea typeface="Verdana" pitchFamily="34" charset="0"/>
                <a:cs typeface="Verdana" pitchFamily="34" charset="0"/>
              </a:rPr>
              <a:t> 3</a:t>
            </a:r>
            <a:endParaRPr lang="de-DE" sz="1800" dirty="0">
              <a:latin typeface="Verdana" pitchFamily="34" charset="0"/>
              <a:ea typeface="Verdana" pitchFamily="34" charset="0"/>
              <a:cs typeface="Verdana" pitchFamily="34" charset="0"/>
            </a:endParaRPr>
          </a:p>
        </p:txBody>
      </p:sp>
      <p:sp>
        <p:nvSpPr>
          <p:cNvPr id="22" name="Rechteckige Legende 21"/>
          <p:cNvSpPr/>
          <p:nvPr/>
        </p:nvSpPr>
        <p:spPr>
          <a:xfrm>
            <a:off x="6804248" y="1700808"/>
            <a:ext cx="1152128" cy="864096"/>
          </a:xfrm>
          <a:prstGeom prst="wedgeRectCallout">
            <a:avLst>
              <a:gd name="adj1" fmla="val 6825"/>
              <a:gd name="adj2" fmla="val 2068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err="1" smtClean="0">
                <a:latin typeface="Verdana" pitchFamily="34" charset="0"/>
                <a:ea typeface="Verdana" pitchFamily="34" charset="0"/>
                <a:cs typeface="Verdana" pitchFamily="34" charset="0"/>
              </a:rPr>
              <a:t>Teilauf-gabe</a:t>
            </a:r>
            <a:r>
              <a:rPr lang="de-DE" sz="1800" dirty="0" smtClean="0">
                <a:latin typeface="Verdana" pitchFamily="34" charset="0"/>
                <a:ea typeface="Verdana" pitchFamily="34" charset="0"/>
                <a:cs typeface="Verdana" pitchFamily="34" charset="0"/>
              </a:rPr>
              <a:t> 4</a:t>
            </a:r>
            <a:endParaRPr lang="de-DE" sz="1800" dirty="0">
              <a:latin typeface="Verdana" pitchFamily="34" charset="0"/>
              <a:ea typeface="Verdana" pitchFamily="34" charset="0"/>
              <a:cs typeface="Verdana" pitchFamily="34" charset="0"/>
            </a:endParaRPr>
          </a:p>
        </p:txBody>
      </p:sp>
      <p:sp>
        <p:nvSpPr>
          <p:cNvPr id="23" name="Flussdiagramm: Auszug 22"/>
          <p:cNvSpPr/>
          <p:nvPr/>
        </p:nvSpPr>
        <p:spPr>
          <a:xfrm rot="9029458">
            <a:off x="4242915" y="2303000"/>
            <a:ext cx="248616" cy="2761531"/>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lussdiagramm: Auszug 23"/>
          <p:cNvSpPr/>
          <p:nvPr/>
        </p:nvSpPr>
        <p:spPr>
          <a:xfrm rot="9029458">
            <a:off x="6551648" y="2353571"/>
            <a:ext cx="286134" cy="2090264"/>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Flussdiagramm: Auszug 24"/>
          <p:cNvSpPr/>
          <p:nvPr/>
        </p:nvSpPr>
        <p:spPr>
          <a:xfrm rot="12960000">
            <a:off x="4127847" y="2190852"/>
            <a:ext cx="279243" cy="326838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blinds(horizontal)">
                                      <p:cBhvr>
                                        <p:cTn id="20" dur="500"/>
                                        <p:tgtEl>
                                          <p:spTgt spid="21"/>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blinds(horizontal)">
                                      <p:cBhvr>
                                        <p:cTn id="23" dur="500"/>
                                        <p:tgtEl>
                                          <p:spTgt spid="2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blinds(horizontal)">
                                      <p:cBhvr>
                                        <p:cTn id="26" dur="5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linds(horizontal)">
                                      <p:cBhvr>
                                        <p:cTn id="3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1" grpId="0" animBg="1"/>
      <p:bldP spid="22" grpId="0" animBg="1"/>
      <p:bldP spid="23" grpId="0" animBg="1"/>
      <p:bldP spid="24"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3568" y="332656"/>
            <a:ext cx="7772400" cy="1143000"/>
          </a:xfrm>
        </p:spPr>
        <p:txBody>
          <a:bodyPr/>
          <a:lstStyle/>
          <a:p>
            <a:r>
              <a:rPr lang="de-DE" sz="2800" dirty="0" smtClean="0">
                <a:solidFill>
                  <a:srgbClr val="000000"/>
                </a:solidFill>
                <a:latin typeface="Verdana" pitchFamily="34" charset="0"/>
                <a:ea typeface="Verdana" pitchFamily="34" charset="0"/>
                <a:cs typeface="Verdana" pitchFamily="34" charset="0"/>
              </a:rPr>
              <a:t>Was bedeutet </a:t>
            </a:r>
            <a:br>
              <a:rPr lang="de-DE" sz="2800" dirty="0" smtClean="0">
                <a:solidFill>
                  <a:srgbClr val="000000"/>
                </a:solidFill>
                <a:latin typeface="Verdana" pitchFamily="34" charset="0"/>
                <a:ea typeface="Verdana" pitchFamily="34" charset="0"/>
                <a:cs typeface="Verdana" pitchFamily="34" charset="0"/>
              </a:rPr>
            </a:br>
            <a:r>
              <a:rPr lang="de-DE" sz="2800" dirty="0" smtClean="0">
                <a:solidFill>
                  <a:srgbClr val="000000"/>
                </a:solidFill>
                <a:latin typeface="Verdana" pitchFamily="34" charset="0"/>
                <a:ea typeface="Verdana" pitchFamily="34" charset="0"/>
                <a:cs typeface="Verdana" pitchFamily="34" charset="0"/>
              </a:rPr>
              <a:t>Kompetenzorientierung eigentlich?</a:t>
            </a:r>
            <a:endParaRPr lang="de-DE" sz="2400" dirty="0" smtClean="0">
              <a:solidFill>
                <a:srgbClr val="080808"/>
              </a:solidFill>
              <a:latin typeface="Verdana" pitchFamily="34" charset="0"/>
              <a:cs typeface="Times New Roman" pitchFamily="18" charset="0"/>
            </a:endParaRPr>
          </a:p>
        </p:txBody>
      </p:sp>
      <p:pic>
        <p:nvPicPr>
          <p:cNvPr id="7" name="Picture 2" descr="C:\Users\lutz\Desktop\stäudel.de\GUP_logo.jpg"/>
          <p:cNvPicPr>
            <a:picLocks noChangeAspect="1" noChangeArrowheads="1"/>
          </p:cNvPicPr>
          <p:nvPr/>
        </p:nvPicPr>
        <p:blipFill>
          <a:blip r:embed="rId3" cstate="print"/>
          <a:srcRect/>
          <a:stretch>
            <a:fillRect/>
          </a:stretch>
        </p:blipFill>
        <p:spPr bwMode="auto">
          <a:xfrm>
            <a:off x="0" y="0"/>
            <a:ext cx="1115616" cy="1059713"/>
          </a:xfrm>
          <a:prstGeom prst="rect">
            <a:avLst/>
          </a:prstGeom>
          <a:noFill/>
          <a:effectLst>
            <a:outerShdw blurRad="203200" dist="38100" dir="2700000" sx="104000" sy="104000" algn="tl" rotWithShape="0">
              <a:prstClr val="black">
                <a:alpha val="40000"/>
              </a:prstClr>
            </a:outerShdw>
          </a:effectLst>
        </p:spPr>
      </p:pic>
      <p:sp>
        <p:nvSpPr>
          <p:cNvPr id="8" name="Fußzeilenplatzhalter 4"/>
          <p:cNvSpPr>
            <a:spLocks noGrp="1"/>
          </p:cNvSpPr>
          <p:nvPr>
            <p:ph type="ftr" sz="quarter" idx="11"/>
          </p:nvPr>
        </p:nvSpPr>
        <p:spPr>
          <a:xfrm>
            <a:off x="1835696" y="6500192"/>
            <a:ext cx="5400600" cy="457200"/>
          </a:xfrm>
        </p:spPr>
        <p:txBody>
          <a:bodyPr/>
          <a:lstStyle/>
          <a:p>
            <a:pPr>
              <a:defRPr/>
            </a:pPr>
            <a:r>
              <a:rPr lang="de-DE" smtClean="0">
                <a:latin typeface="Verdana" pitchFamily="34" charset="0"/>
                <a:ea typeface="Verdana" pitchFamily="34" charset="0"/>
                <a:cs typeface="Verdana" pitchFamily="34" charset="0"/>
              </a:rPr>
              <a:t>Innsbruck – 08.09.2015</a:t>
            </a:r>
            <a:endParaRPr lang="de-DE" dirty="0">
              <a:latin typeface="Verdana" pitchFamily="34" charset="0"/>
              <a:ea typeface="Verdana" pitchFamily="34" charset="0"/>
              <a:cs typeface="Verdana" pitchFamily="34" charset="0"/>
            </a:endParaRPr>
          </a:p>
        </p:txBody>
      </p:sp>
      <p:grpSp>
        <p:nvGrpSpPr>
          <p:cNvPr id="19" name="Gruppieren 18"/>
          <p:cNvGrpSpPr/>
          <p:nvPr/>
        </p:nvGrpSpPr>
        <p:grpSpPr>
          <a:xfrm rot="20096939">
            <a:off x="7088" y="2761971"/>
            <a:ext cx="5995897" cy="1365541"/>
            <a:chOff x="185220" y="3056704"/>
            <a:chExt cx="8347220" cy="2964584"/>
          </a:xfrm>
        </p:grpSpPr>
        <p:grpSp>
          <p:nvGrpSpPr>
            <p:cNvPr id="11" name="Gruppieren 20"/>
            <p:cNvGrpSpPr/>
            <p:nvPr/>
          </p:nvGrpSpPr>
          <p:grpSpPr>
            <a:xfrm>
              <a:off x="2483768" y="4437112"/>
              <a:ext cx="6048672" cy="1584176"/>
              <a:chOff x="1691680" y="4437112"/>
              <a:chExt cx="6048672" cy="1584176"/>
            </a:xfrm>
          </p:grpSpPr>
          <p:cxnSp>
            <p:nvCxnSpPr>
              <p:cNvPr id="12" name="Gerade Verbindung mit Pfeil 11"/>
              <p:cNvCxnSpPr/>
              <p:nvPr/>
            </p:nvCxnSpPr>
            <p:spPr>
              <a:xfrm flipV="1">
                <a:off x="1691680" y="4437112"/>
                <a:ext cx="6048672" cy="1512168"/>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39752" y="5445224"/>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p:nvCxnSpPr>
            <p:spPr>
              <a:xfrm>
                <a:off x="4499992" y="4941168"/>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a:off x="6660232" y="4437112"/>
                <a:ext cx="144016" cy="576064"/>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6" name="Rechteck 15"/>
            <p:cNvSpPr/>
            <p:nvPr/>
          </p:nvSpPr>
          <p:spPr>
            <a:xfrm rot="1491241">
              <a:off x="185220" y="4097213"/>
              <a:ext cx="2981903" cy="601364"/>
            </a:xfrm>
            <a:prstGeom prst="rect">
              <a:avLst/>
            </a:prstGeom>
          </p:spPr>
          <p:txBody>
            <a:bodyPr wrap="none">
              <a:spAutoFit/>
            </a:bodyPr>
            <a:lstStyle/>
            <a:p>
              <a:r>
                <a:rPr lang="de-DE" sz="1200" b="1" dirty="0" smtClean="0">
                  <a:solidFill>
                    <a:srgbClr val="C00000"/>
                  </a:solidFill>
                  <a:latin typeface="Verdana" pitchFamily="34" charset="0"/>
                  <a:ea typeface="Verdana" pitchFamily="34" charset="0"/>
                  <a:cs typeface="Verdana" pitchFamily="34" charset="0"/>
                </a:rPr>
                <a:t>Reproduktionsleistung</a:t>
              </a:r>
              <a:endParaRPr lang="de-DE" sz="1200" dirty="0"/>
            </a:p>
          </p:txBody>
        </p:sp>
        <p:sp>
          <p:nvSpPr>
            <p:cNvPr id="17" name="Rechteck 16"/>
            <p:cNvSpPr/>
            <p:nvPr/>
          </p:nvSpPr>
          <p:spPr>
            <a:xfrm rot="1503061">
              <a:off x="2900880" y="3851942"/>
              <a:ext cx="2241003" cy="601364"/>
            </a:xfrm>
            <a:prstGeom prst="rect">
              <a:avLst/>
            </a:prstGeom>
          </p:spPr>
          <p:txBody>
            <a:bodyPr wrap="none">
              <a:spAutoFit/>
            </a:bodyPr>
            <a:lstStyle/>
            <a:p>
              <a:r>
                <a:rPr lang="de-DE" sz="1200" b="1" dirty="0" smtClean="0">
                  <a:solidFill>
                    <a:srgbClr val="C00000"/>
                  </a:solidFill>
                  <a:latin typeface="Verdana" pitchFamily="34" charset="0"/>
                  <a:ea typeface="Verdana" pitchFamily="34" charset="0"/>
                  <a:cs typeface="Verdana" pitchFamily="34" charset="0"/>
                </a:rPr>
                <a:t>Transferleistung</a:t>
              </a:r>
            </a:p>
          </p:txBody>
        </p:sp>
        <p:sp>
          <p:nvSpPr>
            <p:cNvPr id="18" name="Rechteck 17"/>
            <p:cNvSpPr/>
            <p:nvPr/>
          </p:nvSpPr>
          <p:spPr>
            <a:xfrm rot="1484387">
              <a:off x="3688923" y="3056704"/>
              <a:ext cx="4014354" cy="601364"/>
            </a:xfrm>
            <a:prstGeom prst="rect">
              <a:avLst/>
            </a:prstGeom>
          </p:spPr>
          <p:txBody>
            <a:bodyPr wrap="square">
              <a:spAutoFit/>
            </a:bodyPr>
            <a:lstStyle/>
            <a:p>
              <a:r>
                <a:rPr lang="de-DE" sz="1200" b="1" dirty="0" smtClean="0">
                  <a:solidFill>
                    <a:srgbClr val="C00000"/>
                  </a:solidFill>
                  <a:latin typeface="Verdana" pitchFamily="34" charset="0"/>
                  <a:ea typeface="Verdana" pitchFamily="34" charset="0"/>
                  <a:cs typeface="Verdana" pitchFamily="34" charset="0"/>
                </a:rPr>
                <a:t>Reflexion und Problemlösung</a:t>
              </a:r>
            </a:p>
          </p:txBody>
        </p:sp>
      </p:grpSp>
      <p:pic>
        <p:nvPicPr>
          <p:cNvPr id="30" name="Picture 3" descr="C:\Users\lutz\Desktop\lineal.JPG"/>
          <p:cNvPicPr>
            <a:picLocks noChangeAspect="1" noChangeArrowheads="1"/>
          </p:cNvPicPr>
          <p:nvPr/>
        </p:nvPicPr>
        <p:blipFill>
          <a:blip r:embed="rId4" cstate="print"/>
          <a:srcRect/>
          <a:stretch>
            <a:fillRect/>
          </a:stretch>
        </p:blipFill>
        <p:spPr bwMode="auto">
          <a:xfrm rot="19522415">
            <a:off x="1796132" y="4192296"/>
            <a:ext cx="6229046" cy="361226"/>
          </a:xfrm>
          <a:prstGeom prst="rect">
            <a:avLst/>
          </a:prstGeom>
          <a:noFill/>
        </p:spPr>
      </p:pic>
      <p:sp>
        <p:nvSpPr>
          <p:cNvPr id="31" name="Pfeil nach rechts 30"/>
          <p:cNvSpPr/>
          <p:nvPr/>
        </p:nvSpPr>
        <p:spPr>
          <a:xfrm rot="19522415">
            <a:off x="1431257" y="3516559"/>
            <a:ext cx="583264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Verdana" pitchFamily="34" charset="0"/>
                <a:ea typeface="Verdana" pitchFamily="34" charset="0"/>
                <a:cs typeface="Verdana" pitchFamily="34" charset="0"/>
              </a:rPr>
              <a:t>Fachliche Leistungsfähigkeit</a:t>
            </a:r>
            <a:endParaRPr lang="de-DE" dirty="0">
              <a:solidFill>
                <a:schemeClr val="tx1"/>
              </a:solidFill>
              <a:latin typeface="Verdana" pitchFamily="34" charset="0"/>
              <a:ea typeface="Verdana" pitchFamily="34" charset="0"/>
              <a:cs typeface="Verdana" pitchFamily="34" charset="0"/>
            </a:endParaRPr>
          </a:p>
        </p:txBody>
      </p:sp>
      <p:pic>
        <p:nvPicPr>
          <p:cNvPr id="32" name="Picture 5" descr="C:\Users\lutz\Desktop\lineal2.jpg"/>
          <p:cNvPicPr>
            <a:picLocks noChangeAspect="1" noChangeArrowheads="1"/>
          </p:cNvPicPr>
          <p:nvPr/>
        </p:nvPicPr>
        <p:blipFill>
          <a:blip r:embed="rId5" cstate="print"/>
          <a:srcRect l="22542" t="-2212" r="36825" b="8433"/>
          <a:stretch>
            <a:fillRect/>
          </a:stretch>
        </p:blipFill>
        <p:spPr bwMode="auto">
          <a:xfrm rot="8700000">
            <a:off x="4550180" y="3967698"/>
            <a:ext cx="1473611" cy="309750"/>
          </a:xfrm>
          <a:prstGeom prst="rect">
            <a:avLst/>
          </a:prstGeom>
          <a:noFill/>
        </p:spPr>
      </p:pic>
      <p:pic>
        <p:nvPicPr>
          <p:cNvPr id="20" name="Picture 5" descr="C:\Users\lutz\Desktop\lineal2.jpg"/>
          <p:cNvPicPr>
            <a:picLocks noChangeAspect="1" noChangeArrowheads="1"/>
          </p:cNvPicPr>
          <p:nvPr/>
        </p:nvPicPr>
        <p:blipFill>
          <a:blip r:embed="rId5" cstate="print"/>
          <a:srcRect l="22542" t="-2212" r="36825" b="8433"/>
          <a:stretch>
            <a:fillRect/>
          </a:stretch>
        </p:blipFill>
        <p:spPr bwMode="auto">
          <a:xfrm rot="8700000">
            <a:off x="2223327" y="5568385"/>
            <a:ext cx="1473611" cy="309750"/>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par>
                                <p:cTn id="13" presetID="3" presetClass="entr" presetSubtype="1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horizontal)">
                                      <p:cBhvr>
                                        <p:cTn id="15" dur="500"/>
                                        <p:tgtEl>
                                          <p:spTgt spid="20"/>
                                        </p:tgtEl>
                                      </p:cBhvr>
                                    </p:animEffect>
                                  </p:childTnLst>
                                </p:cTn>
                              </p:par>
                              <p:par>
                                <p:cTn id="16" presetID="3" presetClass="entr" presetSubtype="10" fill="hold"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linds(horizontal)">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32"/>
                                        </p:tgtEl>
                                      </p:cBhvr>
                                    </p:animEffect>
                                    <p:set>
                                      <p:cBhvr>
                                        <p:cTn id="23" dur="1" fill="hold">
                                          <p:stCondLst>
                                            <p:cond delay="499"/>
                                          </p:stCondLst>
                                        </p:cTn>
                                        <p:tgtEl>
                                          <p:spTgt spid="32"/>
                                        </p:tgtEl>
                                        <p:attrNameLst>
                                          <p:attrName>style.visibility</p:attrName>
                                        </p:attrNameLst>
                                      </p:cBhvr>
                                      <p:to>
                                        <p:strVal val="hidden"/>
                                      </p:to>
                                    </p:set>
                                  </p:childTnLst>
                                </p:cTn>
                              </p:par>
                              <p:par>
                                <p:cTn id="24" presetID="3" presetClass="exit" presetSubtype="10" fill="hold" nodeType="withEffect">
                                  <p:stCondLst>
                                    <p:cond delay="0"/>
                                  </p:stCondLst>
                                  <p:childTnLst>
                                    <p:animEffect transition="out" filter="blinds(horizontal)">
                                      <p:cBhvr>
                                        <p:cTn id="25" dur="500"/>
                                        <p:tgtEl>
                                          <p:spTgt spid="20"/>
                                        </p:tgtEl>
                                      </p:cBhvr>
                                    </p:animEffect>
                                    <p:set>
                                      <p:cBhvr>
                                        <p:cTn id="26"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794</Words>
  <Application>Microsoft Office PowerPoint</Application>
  <PresentationFormat>Bildschirmpräsentation (4:3)</PresentationFormat>
  <Paragraphs>160</Paragraphs>
  <Slides>23</Slides>
  <Notes>2</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29" baseType="lpstr">
      <vt:lpstr>Arial</vt:lpstr>
      <vt:lpstr>Calibri</vt:lpstr>
      <vt:lpstr>Times New Roman</vt:lpstr>
      <vt:lpstr>Verdana</vt:lpstr>
      <vt:lpstr>Standarddesign</vt:lpstr>
      <vt:lpstr>Dokument</vt:lpstr>
      <vt:lpstr>(Prüfungs-)Aufgaben:  kompetenzorientiert gestalten</vt:lpstr>
      <vt:lpstr>Ein Plan für den Tag</vt:lpstr>
      <vt:lpstr>Ein Hinweis</vt:lpstr>
      <vt:lpstr>Was bedeutet  Kompetenzorientierung eigentlich?</vt:lpstr>
      <vt:lpstr>Was bedeutet  Kompetenzorientierung eigentlich?</vt:lpstr>
      <vt:lpstr>Was bedeutet  Kompetenzorientierung eigentlich?</vt:lpstr>
      <vt:lpstr>Was bedeutet  Kompetenzorientierung eigentlich?</vt:lpstr>
      <vt:lpstr>Was bedeutet  Kompetenzorientierung eigentlich?</vt:lpstr>
      <vt:lpstr>Was bedeutet  Kompetenzorientierung eigentlich?</vt:lpstr>
      <vt:lpstr>Kompetenzmodelle, z.B. „Chemie“</vt:lpstr>
      <vt:lpstr>Wie man gegebene Aufgaben  sinnvoll analysieren kann</vt:lpstr>
      <vt:lpstr>Eine erste Übung</vt:lpstr>
      <vt:lpstr>Was bedeutet  Kompetenzorientierung eigentlich?</vt:lpstr>
      <vt:lpstr>Was bedeutet  Kompetenzorientierung eigentlich?</vt:lpstr>
      <vt:lpstr>Was bedeutet  Kompetenzorientierung eigentlich?</vt:lpstr>
      <vt:lpstr>Die zweite Übung</vt:lpstr>
      <vt:lpstr>Eine Analysematrix für Aufgaben mit  lernpsychologischem Hintergrund</vt:lpstr>
      <vt:lpstr>Kompetenzorientierte Aufgaben: Operatoren </vt:lpstr>
      <vt:lpstr>Kompetenzorientierte Aufgaben: Operatoren </vt:lpstr>
      <vt:lpstr>Übung Nr. 3</vt:lpstr>
      <vt:lpstr>Übung Nr. 4</vt:lpstr>
      <vt:lpstr>Kompetenzorientierte Aufgaben: Themen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Kategorien Methodenwerkzeuge</dc:title>
  <dc:subject>Systematisierung MW + Arbeit mit MW in den Maßnahmen</dc:subject>
  <dc:creator>Krüger/Lehmann/Rottmann</dc:creator>
  <dc:description>schwarz-weiß Version zum Ausdruck auf farbiges Papier</dc:description>
  <cp:lastModifiedBy>lutz staeudel</cp:lastModifiedBy>
  <cp:revision>149</cp:revision>
  <cp:lastPrinted>2003-01-21T20:18:27Z</cp:lastPrinted>
  <dcterms:created xsi:type="dcterms:W3CDTF">2001-10-21T10:59:44Z</dcterms:created>
  <dcterms:modified xsi:type="dcterms:W3CDTF">2015-09-08T09:03:19Z</dcterms:modified>
</cp:coreProperties>
</file>