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3"/>
  </p:notesMasterIdLst>
  <p:sldIdLst>
    <p:sldId id="256" r:id="rId2"/>
    <p:sldId id="257" r:id="rId3"/>
    <p:sldId id="260" r:id="rId4"/>
    <p:sldId id="261" r:id="rId5"/>
    <p:sldId id="265" r:id="rId6"/>
    <p:sldId id="266" r:id="rId7"/>
    <p:sldId id="268" r:id="rId8"/>
    <p:sldId id="267" r:id="rId9"/>
    <p:sldId id="269" r:id="rId10"/>
    <p:sldId id="270" r:id="rId11"/>
    <p:sldId id="27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tz staeudel" initials="ls" lastIdx="1" clrIdx="0">
    <p:extLst>
      <p:ext uri="{19B8F6BF-5375-455C-9EA6-DF929625EA0E}">
        <p15:presenceInfo xmlns:p15="http://schemas.microsoft.com/office/powerpoint/2012/main" userId="b4eb3e4e324636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97" d="100"/>
          <a:sy n="97"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8CB532-7ACC-4F9B-94D2-86081EB7A92C}" type="datetimeFigureOut">
              <a:rPr lang="de-DE" smtClean="0"/>
              <a:t>22.03.2020</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701170-064F-46B1-8EB4-E2DF430ACA45}" type="slidenum">
              <a:rPr lang="de-DE" smtClean="0"/>
              <a:t>‹Nr.›</a:t>
            </a:fld>
            <a:endParaRPr lang="de-DE"/>
          </a:p>
        </p:txBody>
      </p:sp>
    </p:spTree>
    <p:extLst>
      <p:ext uri="{BB962C8B-B14F-4D97-AF65-F5344CB8AC3E}">
        <p14:creationId xmlns:p14="http://schemas.microsoft.com/office/powerpoint/2010/main" val="257289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Dieses Tutorial ist OER-Lizensiert. Bei Weitergabe wird Nennung des Urhebers erbeten: Lutz Stäudel, Leipzig. www.guteunterrichtspraxis-nw.org bzw. www.stäudel.de</a:t>
            </a:r>
          </a:p>
          <a:p>
            <a:r>
              <a:rPr lang="de-DE" dirty="0"/>
              <a:t>Erstellt im März 2020</a:t>
            </a:r>
          </a:p>
        </p:txBody>
      </p:sp>
      <p:sp>
        <p:nvSpPr>
          <p:cNvPr id="4" name="Foliennummernplatzhalter 3"/>
          <p:cNvSpPr>
            <a:spLocks noGrp="1"/>
          </p:cNvSpPr>
          <p:nvPr>
            <p:ph type="sldNum" sz="quarter" idx="5"/>
          </p:nvPr>
        </p:nvSpPr>
        <p:spPr/>
        <p:txBody>
          <a:bodyPr/>
          <a:lstStyle/>
          <a:p>
            <a:fld id="{8C701170-064F-46B1-8EB4-E2DF430ACA45}" type="slidenum">
              <a:rPr lang="de-DE" smtClean="0"/>
              <a:t>1</a:t>
            </a:fld>
            <a:endParaRPr lang="de-DE"/>
          </a:p>
        </p:txBody>
      </p:sp>
    </p:spTree>
    <p:extLst>
      <p:ext uri="{BB962C8B-B14F-4D97-AF65-F5344CB8AC3E}">
        <p14:creationId xmlns:p14="http://schemas.microsoft.com/office/powerpoint/2010/main" val="460195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de-DE"/>
              <a:t>Mastertitelformat bearbeiten</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E5FD2EC0-CD02-4BC1-A735-CACEAF5B21EE}" type="datetimeFigureOut">
              <a:rPr lang="de-DE" smtClean="0"/>
              <a:t>22.03.2020</a:t>
            </a:fld>
            <a:endParaRPr lang="de-DE"/>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de-DE"/>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BF0818F5-4C21-468F-BF36-9E22778756EF}" type="slidenum">
              <a:rPr lang="de-DE" smtClean="0"/>
              <a:t>‹Nr.›</a:t>
            </a:fld>
            <a:endParaRPr lang="de-DE"/>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257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5FD2EC0-CD02-4BC1-A735-CACEAF5B21EE}" type="datetimeFigureOut">
              <a:rPr lang="de-DE" smtClean="0"/>
              <a:t>22.03.2020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689427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5FD2EC0-CD02-4BC1-A735-CACEAF5B21EE}" type="datetimeFigureOut">
              <a:rPr lang="de-DE" smtClean="0"/>
              <a:t>22.03.2020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391227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5FD2EC0-CD02-4BC1-A735-CACEAF5B21EE}" type="datetimeFigureOut">
              <a:rPr lang="de-DE" smtClean="0"/>
              <a:t>22.03.2020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153873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E5FD2EC0-CD02-4BC1-A735-CACEAF5B21EE}" type="datetimeFigureOut">
              <a:rPr lang="de-DE" smtClean="0"/>
              <a:t>22.03.2020</a:t>
            </a:fld>
            <a:endParaRPr lang="de-DE"/>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BF0818F5-4C21-468F-BF36-9E22778756EF}" type="slidenum">
              <a:rPr lang="de-DE" smtClean="0"/>
              <a:t>‹Nr.›</a:t>
            </a:fld>
            <a:endParaRPr lang="de-DE"/>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3897346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5FD2EC0-CD02-4BC1-A735-CACEAF5B21EE}" type="datetimeFigureOut">
              <a:rPr lang="de-DE" smtClean="0"/>
              <a:t>22.03.2020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2608000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de-DE"/>
              <a:t>Mastertitelformat bearbeiten</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941832" y="2909102"/>
            <a:ext cx="3611880" cy="29963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4975398" y="2909102"/>
            <a:ext cx="3611880" cy="29963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5FD2EC0-CD02-4BC1-A735-CACEAF5B21EE}" type="datetimeFigureOut">
              <a:rPr lang="de-DE" smtClean="0"/>
              <a:t>22.03.2020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499274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5FD2EC0-CD02-4BC1-A735-CACEAF5B21EE}" type="datetimeFigureOut">
              <a:rPr lang="de-DE" smtClean="0"/>
              <a:t>22.03.2020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311306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D2EC0-CD02-4BC1-A735-CACEAF5B21EE}" type="datetimeFigureOut">
              <a:rPr lang="de-DE" smtClean="0"/>
              <a:t>22.03.2020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F0818F5-4C21-468F-BF36-9E22778756EF}" type="slidenum">
              <a:rPr lang="de-DE" smtClean="0"/>
              <a:t>‹Nr.›</a:t>
            </a:fld>
            <a:endParaRPr lang="de-DE"/>
          </a:p>
        </p:txBody>
      </p:sp>
    </p:spTree>
    <p:extLst>
      <p:ext uri="{BB962C8B-B14F-4D97-AF65-F5344CB8AC3E}">
        <p14:creationId xmlns:p14="http://schemas.microsoft.com/office/powerpoint/2010/main" val="229704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de-DE"/>
              <a:t>Mastertitelformat bearbeiten</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573789" y="6375679"/>
            <a:ext cx="925016" cy="348462"/>
          </a:xfrm>
        </p:spPr>
        <p:txBody>
          <a:bodyPr/>
          <a:lstStyle/>
          <a:p>
            <a:fld id="{E5FD2EC0-CD02-4BC1-A735-CACEAF5B21EE}" type="datetimeFigureOut">
              <a:rPr lang="de-DE" smtClean="0"/>
              <a:t>22.03.2020</a:t>
            </a:fld>
            <a:endParaRPr lang="de-DE"/>
          </a:p>
        </p:txBody>
      </p:sp>
      <p:sp>
        <p:nvSpPr>
          <p:cNvPr id="6" name="Footer Placeholder 5"/>
          <p:cNvSpPr>
            <a:spLocks noGrp="1"/>
          </p:cNvSpPr>
          <p:nvPr>
            <p:ph type="ftr" sz="quarter" idx="11"/>
          </p:nvPr>
        </p:nvSpPr>
        <p:spPr>
          <a:xfrm>
            <a:off x="1577716" y="6375679"/>
            <a:ext cx="2611634" cy="345796"/>
          </a:xfrm>
        </p:spPr>
        <p:txBody>
          <a:bodyPr/>
          <a:lstStyle/>
          <a:p>
            <a:endParaRPr lang="de-DE"/>
          </a:p>
        </p:txBody>
      </p:sp>
      <p:sp>
        <p:nvSpPr>
          <p:cNvPr id="7" name="Slide Number Placeholder 6"/>
          <p:cNvSpPr>
            <a:spLocks noGrp="1"/>
          </p:cNvSpPr>
          <p:nvPr>
            <p:ph type="sldNum" sz="quarter" idx="12"/>
          </p:nvPr>
        </p:nvSpPr>
        <p:spPr>
          <a:xfrm>
            <a:off x="4268261" y="6375679"/>
            <a:ext cx="924342" cy="345796"/>
          </a:xfrm>
        </p:spPr>
        <p:txBody>
          <a:bodyPr/>
          <a:lstStyle/>
          <a:p>
            <a:fld id="{BF0818F5-4C21-468F-BF36-9E22778756EF}" type="slidenum">
              <a:rPr lang="de-DE" smtClean="0"/>
              <a:t>‹Nr.›</a:t>
            </a:fld>
            <a:endParaRPr lang="de-DE"/>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567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de-DE"/>
              <a:t>Mastertitelformat bearbeiten</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574463" y="6375679"/>
            <a:ext cx="924342" cy="348462"/>
          </a:xfrm>
        </p:spPr>
        <p:txBody>
          <a:bodyPr/>
          <a:lstStyle/>
          <a:p>
            <a:fld id="{E5FD2EC0-CD02-4BC1-A735-CACEAF5B21EE}" type="datetimeFigureOut">
              <a:rPr lang="de-DE" smtClean="0"/>
              <a:t>22.03.2020</a:t>
            </a:fld>
            <a:endParaRPr lang="de-DE"/>
          </a:p>
        </p:txBody>
      </p:sp>
      <p:sp>
        <p:nvSpPr>
          <p:cNvPr id="6" name="Footer Placeholder 5"/>
          <p:cNvSpPr>
            <a:spLocks noGrp="1"/>
          </p:cNvSpPr>
          <p:nvPr>
            <p:ph type="ftr" sz="quarter" idx="11"/>
          </p:nvPr>
        </p:nvSpPr>
        <p:spPr>
          <a:xfrm>
            <a:off x="1577716" y="6375679"/>
            <a:ext cx="2611634" cy="345796"/>
          </a:xfrm>
        </p:spPr>
        <p:txBody>
          <a:bodyPr/>
          <a:lstStyle/>
          <a:p>
            <a:endParaRPr lang="de-DE"/>
          </a:p>
        </p:txBody>
      </p:sp>
      <p:sp>
        <p:nvSpPr>
          <p:cNvPr id="7" name="Slide Number Placeholder 6"/>
          <p:cNvSpPr>
            <a:spLocks noGrp="1"/>
          </p:cNvSpPr>
          <p:nvPr>
            <p:ph type="sldNum" sz="quarter" idx="12"/>
          </p:nvPr>
        </p:nvSpPr>
        <p:spPr>
          <a:xfrm>
            <a:off x="4256153" y="6375679"/>
            <a:ext cx="947460" cy="345796"/>
          </a:xfrm>
        </p:spPr>
        <p:txBody>
          <a:bodyPr/>
          <a:lstStyle/>
          <a:p>
            <a:fld id="{BF0818F5-4C21-468F-BF36-9E22778756EF}" type="slidenum">
              <a:rPr lang="de-DE" smtClean="0"/>
              <a:t>‹Nr.›</a:t>
            </a:fld>
            <a:endParaRPr lang="de-DE"/>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733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E5FD2EC0-CD02-4BC1-A735-CACEAF5B21EE}" type="datetimeFigureOut">
              <a:rPr lang="de-DE" smtClean="0"/>
              <a:t>22.03.2020</a:t>
            </a:fld>
            <a:endParaRPr lang="de-DE"/>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de-DE"/>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F0818F5-4C21-468F-BF36-9E22778756EF}" type="slidenum">
              <a:rPr lang="de-DE" smtClean="0"/>
              <a:t>‹Nr.›</a:t>
            </a:fld>
            <a:endParaRPr lang="de-DE"/>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408039470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reativecommons.org/about/platform/" TargetMode="External"/><Relationship Id="rId7"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de.wikipedia.org/wiki/Open_Educational_Resources" TargetMode="External"/><Relationship Id="rId5" Type="http://schemas.openxmlformats.org/officeDocument/2006/relationships/image" Target="../media/image12.png"/><Relationship Id="rId4" Type="http://schemas.openxmlformats.org/officeDocument/2006/relationships/hyperlink" Target="https://de.wikipedia.org/wiki/Creative_Common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t&#228;udel.de/ressourcen/AmH-Tablet/Rikschamann_SieSti.html"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s://www.base64-image.de/"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base64-image.de/"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2E388-CB15-4A16-845B-A330D6EC5A69}"/>
              </a:ext>
            </a:extLst>
          </p:cNvPr>
          <p:cNvSpPr>
            <a:spLocks noGrp="1"/>
          </p:cNvSpPr>
          <p:nvPr>
            <p:ph type="ctrTitle"/>
          </p:nvPr>
        </p:nvSpPr>
        <p:spPr/>
        <p:txBody>
          <a:bodyPr/>
          <a:lstStyle/>
          <a:p>
            <a:r>
              <a:rPr lang="de-DE" sz="5400" dirty="0"/>
              <a:t>Abbildungen</a:t>
            </a:r>
            <a:br>
              <a:rPr lang="de-DE" sz="5400" dirty="0"/>
            </a:br>
            <a:r>
              <a:rPr lang="de-DE" sz="5400" dirty="0"/>
              <a:t>einfügen</a:t>
            </a:r>
          </a:p>
        </p:txBody>
      </p:sp>
      <p:sp>
        <p:nvSpPr>
          <p:cNvPr id="3" name="Untertitel 2">
            <a:extLst>
              <a:ext uri="{FF2B5EF4-FFF2-40B4-BE49-F238E27FC236}">
                <a16:creationId xmlns:a16="http://schemas.microsoft.com/office/drawing/2014/main" id="{D636EC49-7625-46BA-9C1A-03F51767C65E}"/>
              </a:ext>
            </a:extLst>
          </p:cNvPr>
          <p:cNvSpPr>
            <a:spLocks noGrp="1"/>
          </p:cNvSpPr>
          <p:nvPr>
            <p:ph type="subTitle" idx="1"/>
          </p:nvPr>
        </p:nvSpPr>
        <p:spPr>
          <a:xfrm>
            <a:off x="1554985" y="117830"/>
            <a:ext cx="6034030" cy="742279"/>
          </a:xfrm>
        </p:spPr>
        <p:txBody>
          <a:bodyPr>
            <a:normAutofit/>
          </a:bodyPr>
          <a:lstStyle/>
          <a:p>
            <a:r>
              <a:rPr lang="de-DE" sz="2400" dirty="0"/>
              <a:t>Hilfen zum Download   1i.</a:t>
            </a:r>
          </a:p>
        </p:txBody>
      </p:sp>
      <p:pic>
        <p:nvPicPr>
          <p:cNvPr id="5" name="Grafik 4">
            <a:extLst>
              <a:ext uri="{FF2B5EF4-FFF2-40B4-BE49-F238E27FC236}">
                <a16:creationId xmlns:a16="http://schemas.microsoft.com/office/drawing/2014/main" id="{7C6A49AE-2135-45E9-A78A-00AF248CBA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4855" y="0"/>
            <a:ext cx="809145" cy="768176"/>
          </a:xfrm>
          <a:prstGeom prst="rect">
            <a:avLst/>
          </a:prstGeom>
        </p:spPr>
      </p:pic>
    </p:spTree>
    <p:extLst>
      <p:ext uri="{BB962C8B-B14F-4D97-AF65-F5344CB8AC3E}">
        <p14:creationId xmlns:p14="http://schemas.microsoft.com/office/powerpoint/2010/main" val="3625429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4392994" y="2310208"/>
            <a:ext cx="7633742" cy="3793373"/>
          </a:xfrm>
        </p:spPr>
        <p:txBody>
          <a:bodyPr>
            <a:noAutofit/>
          </a:bodyPr>
          <a:lstStyle/>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19020" y="382385"/>
            <a:ext cx="7633742" cy="716211"/>
          </a:xfrm>
        </p:spPr>
        <p:txBody>
          <a:bodyPr>
            <a:normAutofit/>
          </a:bodyPr>
          <a:lstStyle/>
          <a:p>
            <a:r>
              <a:rPr lang="de-DE" sz="4000" dirty="0"/>
              <a:t>Abbildungen </a:t>
            </a:r>
            <a:r>
              <a:rPr lang="de-DE" sz="4000" spc="0" dirty="0"/>
              <a:t>– </a:t>
            </a:r>
            <a:r>
              <a:rPr lang="de-DE" sz="4000" dirty="0"/>
              <a:t>Copyright</a:t>
            </a:r>
          </a:p>
        </p:txBody>
      </p:sp>
      <p:sp>
        <p:nvSpPr>
          <p:cNvPr id="5" name="Textfeld 4">
            <a:extLst>
              <a:ext uri="{FF2B5EF4-FFF2-40B4-BE49-F238E27FC236}">
                <a16:creationId xmlns:a16="http://schemas.microsoft.com/office/drawing/2014/main" id="{4BD14284-1C39-4F10-8501-F541E2F3CE16}"/>
              </a:ext>
            </a:extLst>
          </p:cNvPr>
          <p:cNvSpPr txBox="1"/>
          <p:nvPr/>
        </p:nvSpPr>
        <p:spPr>
          <a:xfrm>
            <a:off x="919020" y="1335405"/>
            <a:ext cx="6525790" cy="5216556"/>
          </a:xfrm>
          <a:prstGeom prst="rect">
            <a:avLst/>
          </a:prstGeom>
          <a:noFill/>
        </p:spPr>
        <p:txBody>
          <a:bodyPr wrap="square" rtlCol="0">
            <a:spAutoFit/>
          </a:bodyPr>
          <a:lstStyle/>
          <a:p>
            <a:pPr defTabSz="685800">
              <a:lnSpc>
                <a:spcPct val="110000"/>
              </a:lnSpc>
              <a:spcBef>
                <a:spcPts val="700"/>
              </a:spcBef>
              <a:buClr>
                <a:schemeClr val="tx2"/>
              </a:buClr>
            </a:pPr>
            <a:r>
              <a:rPr lang="de-DE" sz="1600" dirty="0"/>
              <a:t>Bekanntlich kann das Urheberrecht bei der Verwendung von Medien im </a:t>
            </a:r>
            <a:br>
              <a:rPr lang="de-DE" sz="1600" dirty="0"/>
            </a:br>
            <a:r>
              <a:rPr lang="de-DE" sz="1600" dirty="0"/>
              <a:t>Unterricht gelegentlich zu Problemen führen. Daher sollten Sie</a:t>
            </a:r>
          </a:p>
          <a:p>
            <a:pPr marL="228600" indent="-228600" defTabSz="685800">
              <a:lnSpc>
                <a:spcPct val="110000"/>
              </a:lnSpc>
              <a:spcBef>
                <a:spcPts val="700"/>
              </a:spcBef>
              <a:buClr>
                <a:schemeClr val="tx2"/>
              </a:buClr>
              <a:buFontTx/>
              <a:buChar char="-"/>
            </a:pPr>
            <a:r>
              <a:rPr lang="de-DE" sz="1600" dirty="0"/>
              <a:t>wenn möglich eigene Fotos,  Abbildungen und Skizzen verwenden. In diesem Fall ist eine Angabe des Urhebers nicht erforderlich, insbesondere wenn Sie die erstellten Materialien nur selbst verwenden.</a:t>
            </a:r>
          </a:p>
          <a:p>
            <a:pPr marL="228600" indent="-228600" defTabSz="685800">
              <a:lnSpc>
                <a:spcPct val="110000"/>
              </a:lnSpc>
              <a:spcBef>
                <a:spcPts val="700"/>
              </a:spcBef>
              <a:buClr>
                <a:schemeClr val="tx2"/>
              </a:buClr>
              <a:buFontTx/>
              <a:buChar char="-"/>
            </a:pPr>
            <a:r>
              <a:rPr lang="de-DE" sz="1600" dirty="0"/>
              <a:t>wenn kein geeignetes eigenes Material zur Verfügung steht, nach Medien mit Lizenzen suche wie CC, OER oder solche, die als gemeinfrei gekennzeichnet sind. Weitere Infos dazu finden Sie z.B. hier:</a:t>
            </a:r>
            <a:br>
              <a:rPr lang="de-DE" sz="1600" dirty="0"/>
            </a:br>
            <a:r>
              <a:rPr lang="de-DE" sz="1600" dirty="0">
                <a:solidFill>
                  <a:srgbClr val="FF0000"/>
                </a:solidFill>
                <a:hlinkClick r:id="rId3">
                  <a:extLst>
                    <a:ext uri="{A12FA001-AC4F-418D-AE19-62706E023703}">
                      <ahyp:hlinkClr xmlns:ahyp="http://schemas.microsoft.com/office/drawing/2018/hyperlinkcolor" val="tx"/>
                    </a:ext>
                  </a:extLst>
                </a:hlinkClick>
              </a:rPr>
              <a:t>https://creativecommons.org/about/platform/</a:t>
            </a:r>
            <a:endParaRPr lang="de-DE" sz="1600" dirty="0">
              <a:solidFill>
                <a:srgbClr val="FF0000"/>
              </a:solidFill>
            </a:endParaRPr>
          </a:p>
          <a:p>
            <a:pPr defTabSz="685800">
              <a:lnSpc>
                <a:spcPct val="110000"/>
              </a:lnSpc>
              <a:spcBef>
                <a:spcPts val="700"/>
              </a:spcBef>
              <a:buClr>
                <a:schemeClr val="tx2"/>
              </a:buClr>
            </a:pPr>
            <a:endParaRPr lang="de-DE" sz="1600" dirty="0"/>
          </a:p>
          <a:p>
            <a:pPr defTabSz="685800">
              <a:lnSpc>
                <a:spcPct val="110000"/>
              </a:lnSpc>
              <a:spcBef>
                <a:spcPts val="700"/>
              </a:spcBef>
              <a:buClr>
                <a:schemeClr val="tx2"/>
              </a:buClr>
            </a:pPr>
            <a:r>
              <a:rPr lang="de-DE" sz="1600" dirty="0"/>
              <a:t>Oft ist bei Medien mit dieser Lizenz die Verwendung uneingeschränkt</a:t>
            </a:r>
            <a:br>
              <a:rPr lang="de-DE" sz="1600" dirty="0"/>
            </a:br>
            <a:r>
              <a:rPr lang="de-DE" sz="1600" dirty="0"/>
              <a:t>möglich, aber es wird verlangt, dass der Urheber bzw. die Quelle </a:t>
            </a:r>
            <a:br>
              <a:rPr lang="de-DE" sz="1600" dirty="0"/>
            </a:br>
            <a:r>
              <a:rPr lang="de-DE" sz="1600" dirty="0"/>
              <a:t>angegeben wird. Das lässt sich innerhalb einer html-Datei leicht</a:t>
            </a:r>
            <a:br>
              <a:rPr lang="de-DE" sz="1600" dirty="0"/>
            </a:br>
            <a:r>
              <a:rPr lang="de-DE" sz="1600" dirty="0"/>
              <a:t>realisieren, indem man eine Zeile wie folgt einfügt:</a:t>
            </a:r>
          </a:p>
          <a:p>
            <a:pPr defTabSz="685800">
              <a:lnSpc>
                <a:spcPct val="110000"/>
              </a:lnSpc>
              <a:spcBef>
                <a:spcPts val="700"/>
              </a:spcBef>
              <a:buClr>
                <a:schemeClr val="tx2"/>
              </a:buClr>
            </a:pPr>
            <a:endParaRPr lang="de-DE" sz="1600" dirty="0"/>
          </a:p>
          <a:p>
            <a:pPr defTabSz="685800">
              <a:lnSpc>
                <a:spcPct val="110000"/>
              </a:lnSpc>
              <a:spcBef>
                <a:spcPts val="700"/>
              </a:spcBef>
              <a:buClr>
                <a:schemeClr val="tx2"/>
              </a:buClr>
            </a:pPr>
            <a:r>
              <a:rPr lang="de-DE" sz="1600" dirty="0"/>
              <a:t>In vielen Fällen gibt der Urheber oder die Plattform selbst an, wie die Herkunft des Mediums angegeben werden soll.</a:t>
            </a:r>
          </a:p>
        </p:txBody>
      </p:sp>
      <p:pic>
        <p:nvPicPr>
          <p:cNvPr id="1026" name="Picture 2">
            <a:hlinkClick r:id="rId4"/>
            <a:extLst>
              <a:ext uri="{FF2B5EF4-FFF2-40B4-BE49-F238E27FC236}">
                <a16:creationId xmlns:a16="http://schemas.microsoft.com/office/drawing/2014/main" id="{30109B1E-F2F9-4ABD-8FBD-C7A00AA23F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33119" y="3282526"/>
            <a:ext cx="2095500" cy="5429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hlinkClick r:id="rId6"/>
            <a:extLst>
              <a:ext uri="{FF2B5EF4-FFF2-40B4-BE49-F238E27FC236}">
                <a16:creationId xmlns:a16="http://schemas.microsoft.com/office/drawing/2014/main" id="{85D4DE03-1A66-4919-8A8F-7E4FFDD6E97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60070" y="4062260"/>
            <a:ext cx="1719755" cy="114910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4720233-2535-460E-B38C-3034B4810BE5}"/>
              </a:ext>
            </a:extLst>
          </p:cNvPr>
          <p:cNvSpPr>
            <a:spLocks noChangeArrowheads="1"/>
          </p:cNvSpPr>
          <p:nvPr/>
        </p:nvSpPr>
        <p:spPr bwMode="auto">
          <a:xfrm>
            <a:off x="2591896" y="5590879"/>
            <a:ext cx="30458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b="1" u="none" strike="noStrike" cap="none" normalizeH="0" baseline="0" dirty="0">
                <a:ln>
                  <a:noFill/>
                </a:ln>
                <a:solidFill>
                  <a:srgbClr val="408080"/>
                </a:solidFill>
                <a:effectLst/>
                <a:latin typeface="ABeeZee" panose="02000000000000000000" pitchFamily="50" charset="0"/>
              </a:rPr>
              <a:t>&lt;!-- Kommentar-Text</a:t>
            </a:r>
            <a:r>
              <a:rPr kumimoji="0" lang="de-DE" altLang="de-DE" b="1" u="none" strike="noStrike" cap="none" normalizeH="0" baseline="0" dirty="0">
                <a:ln>
                  <a:noFill/>
                </a:ln>
                <a:solidFill>
                  <a:srgbClr val="545454"/>
                </a:solidFill>
                <a:effectLst/>
                <a:latin typeface="ABeeZee" panose="02000000000000000000" pitchFamily="50" charset="0"/>
              </a:rPr>
              <a:t> </a:t>
            </a:r>
            <a:r>
              <a:rPr kumimoji="0" lang="de-DE" altLang="de-DE" b="1" u="none" strike="noStrike" cap="none" normalizeH="0" baseline="0" dirty="0">
                <a:ln>
                  <a:noFill/>
                </a:ln>
                <a:solidFill>
                  <a:srgbClr val="408080"/>
                </a:solidFill>
                <a:effectLst/>
                <a:latin typeface="ABeeZee" panose="02000000000000000000" pitchFamily="50" charset="0"/>
              </a:rPr>
              <a:t>--&gt;</a:t>
            </a:r>
            <a:r>
              <a:rPr kumimoji="0" lang="de-DE" altLang="de-DE" sz="800" b="1" u="none" strike="noStrike" cap="none" normalizeH="0" baseline="0" dirty="0">
                <a:ln>
                  <a:noFill/>
                </a:ln>
                <a:solidFill>
                  <a:schemeClr val="tx1"/>
                </a:solidFill>
                <a:effectLst/>
                <a:latin typeface="ABeeZee" panose="02000000000000000000" pitchFamily="50" charset="0"/>
              </a:rPr>
              <a:t> </a:t>
            </a:r>
            <a:endParaRPr kumimoji="0" lang="de-DE" altLang="de-DE" sz="2800" b="1" u="none" strike="noStrike" cap="none" normalizeH="0" baseline="0" dirty="0">
              <a:ln>
                <a:noFill/>
              </a:ln>
              <a:solidFill>
                <a:schemeClr val="tx1"/>
              </a:solidFill>
              <a:effectLst/>
              <a:latin typeface="ABeeZee" panose="02000000000000000000" pitchFamily="50" charset="0"/>
            </a:endParaRPr>
          </a:p>
        </p:txBody>
      </p:sp>
    </p:spTree>
    <p:extLst>
      <p:ext uri="{BB962C8B-B14F-4D97-AF65-F5344CB8AC3E}">
        <p14:creationId xmlns:p14="http://schemas.microsoft.com/office/powerpoint/2010/main" val="1706367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3793373"/>
          </a:xfrm>
        </p:spPr>
        <p:txBody>
          <a:bodyPr>
            <a:noAutofit/>
          </a:bodyPr>
          <a:lstStyle/>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879552" y="382385"/>
            <a:ext cx="7633742" cy="716211"/>
          </a:xfrm>
        </p:spPr>
        <p:txBody>
          <a:bodyPr>
            <a:normAutofit fontScale="90000"/>
          </a:bodyPr>
          <a:lstStyle/>
          <a:p>
            <a:r>
              <a:rPr lang="de-DE" sz="4000" dirty="0"/>
              <a:t>Abbildungen Einfügen</a:t>
            </a:r>
            <a:r>
              <a:rPr lang="de-DE" sz="4000" spc="0" dirty="0"/>
              <a:t> – </a:t>
            </a:r>
            <a:r>
              <a:rPr lang="de-DE" sz="4000" dirty="0"/>
              <a:t>Nachtrag</a:t>
            </a:r>
          </a:p>
        </p:txBody>
      </p:sp>
      <p:sp>
        <p:nvSpPr>
          <p:cNvPr id="8" name="Inhaltsplatzhalter 2">
            <a:extLst>
              <a:ext uri="{FF2B5EF4-FFF2-40B4-BE49-F238E27FC236}">
                <a16:creationId xmlns:a16="http://schemas.microsoft.com/office/drawing/2014/main" id="{A9949636-1711-42DA-A5AA-52358608269A}"/>
              </a:ext>
            </a:extLst>
          </p:cNvPr>
          <p:cNvSpPr txBox="1">
            <a:spLocks/>
          </p:cNvSpPr>
          <p:nvPr/>
        </p:nvSpPr>
        <p:spPr>
          <a:xfrm>
            <a:off x="879552" y="1641315"/>
            <a:ext cx="7633742" cy="522242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None/>
            </a:pPr>
            <a:r>
              <a:rPr lang="de-DE" sz="1600" dirty="0">
                <a:solidFill>
                  <a:schemeClr val="tx1"/>
                </a:solidFill>
              </a:rPr>
              <a:t>Abbildungen wie auch Videos können natürlich auch auf andere Weise eingebunden werden, indem man lediglich ihren Speicherort in die html-Datei einfügt, sozusagen als Link. Der Vorteil dieses Verfahrens ist die einfache Handhabung. Der Nachteil wiegt aber eher schwerer: Bei einem lokalen Server und nur internem Netzwerk müssen Mediendatei und html-Datei stets auf den einfach festgelegten Plätzen sein, idealerweise in einem gemeinsamen Ordner.  Weist der Link auf eine externe Ressource, z.B. ein YouTube-Video, dann funktioniert das nur, wenn das Endgerät dazu online ist, im Wlan oder via mobile Daten.</a:t>
            </a:r>
          </a:p>
          <a:p>
            <a:pPr marL="0" indent="0">
              <a:buNone/>
            </a:pPr>
            <a:r>
              <a:rPr lang="de-DE" sz="1600" dirty="0">
                <a:solidFill>
                  <a:schemeClr val="tx1"/>
                </a:solidFill>
              </a:rPr>
              <a:t>Letzteres trifft auch auf den folgenden Link zu:</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Im Online-Fall erscheinen die Hilfen zur Aufgabe, offline gibt es nur eine Fehlermeldung.   </a:t>
            </a:r>
          </a:p>
          <a:p>
            <a:pPr marL="0" indent="0">
              <a:buNone/>
            </a:pPr>
            <a:endParaRPr lang="de-DE" sz="1600" dirty="0">
              <a:solidFill>
                <a:schemeClr val="tx1"/>
              </a:solidFill>
            </a:endParaRPr>
          </a:p>
        </p:txBody>
      </p:sp>
      <p:pic>
        <p:nvPicPr>
          <p:cNvPr id="9" name="Grafik 8">
            <a:hlinkClick r:id="rId3"/>
            <a:extLst>
              <a:ext uri="{FF2B5EF4-FFF2-40B4-BE49-F238E27FC236}">
                <a16:creationId xmlns:a16="http://schemas.microsoft.com/office/drawing/2014/main" id="{AAC770C0-C503-4D86-AF7E-1D6ED43E57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0648" y="4381639"/>
            <a:ext cx="971550" cy="523875"/>
          </a:xfrm>
          <a:prstGeom prst="rect">
            <a:avLst/>
          </a:prstGeom>
          <a:effectLst>
            <a:outerShdw blurRad="50800" dist="38100" dir="2700000" sx="108000" sy="108000" algn="tl" rotWithShape="0">
              <a:prstClr val="black">
                <a:alpha val="40000"/>
              </a:prstClr>
            </a:outerShdw>
          </a:effectLst>
        </p:spPr>
      </p:pic>
    </p:spTree>
    <p:extLst>
      <p:ext uri="{BB962C8B-B14F-4D97-AF65-F5344CB8AC3E}">
        <p14:creationId xmlns:p14="http://schemas.microsoft.com/office/powerpoint/2010/main" val="443320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Ressourcen</a:t>
            </a:r>
          </a:p>
        </p:txBody>
      </p:sp>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08101"/>
            <a:ext cx="6313689" cy="424306"/>
          </a:xfrm>
        </p:spPr>
        <p:txBody>
          <a:bodyPr>
            <a:normAutofit fontScale="25000" lnSpcReduction="20000"/>
          </a:bodyPr>
          <a:lstStyle/>
          <a:p>
            <a:pPr marL="0" indent="0">
              <a:buNone/>
            </a:pPr>
            <a:r>
              <a:rPr lang="de-DE" sz="5600" dirty="0">
                <a:solidFill>
                  <a:schemeClr val="tx1"/>
                </a:solidFill>
              </a:rPr>
              <a:t>Folgendes wird – zusätzlich zur bereits mit den Hilfe-Texten ausgefüllten html-Datei – benötigt:</a:t>
            </a:r>
          </a:p>
          <a:p>
            <a:endParaRPr lang="de-DE" dirty="0"/>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graphicFrame>
        <p:nvGraphicFramePr>
          <p:cNvPr id="5" name="Tabelle 5">
            <a:extLst>
              <a:ext uri="{FF2B5EF4-FFF2-40B4-BE49-F238E27FC236}">
                <a16:creationId xmlns:a16="http://schemas.microsoft.com/office/drawing/2014/main" id="{448AED90-4CDC-40A8-91DD-7BD7FBF43D18}"/>
              </a:ext>
            </a:extLst>
          </p:cNvPr>
          <p:cNvGraphicFramePr>
            <a:graphicFrameLocks noGrp="1"/>
          </p:cNvGraphicFramePr>
          <p:nvPr>
            <p:extLst>
              <p:ext uri="{D42A27DB-BD31-4B8C-83A1-F6EECF244321}">
                <p14:modId xmlns:p14="http://schemas.microsoft.com/office/powerpoint/2010/main" val="2592957447"/>
              </p:ext>
            </p:extLst>
          </p:nvPr>
        </p:nvGraphicFramePr>
        <p:xfrm>
          <a:off x="1051936" y="2057401"/>
          <a:ext cx="7052158" cy="4581551"/>
        </p:xfrm>
        <a:graphic>
          <a:graphicData uri="http://schemas.openxmlformats.org/drawingml/2006/table">
            <a:tbl>
              <a:tblPr firstRow="1" bandRow="1">
                <a:tableStyleId>{5C22544A-7EE6-4342-B048-85BDC9FD1C3A}</a:tableStyleId>
              </a:tblPr>
              <a:tblGrid>
                <a:gridCol w="1897452">
                  <a:extLst>
                    <a:ext uri="{9D8B030D-6E8A-4147-A177-3AD203B41FA5}">
                      <a16:colId xmlns:a16="http://schemas.microsoft.com/office/drawing/2014/main" val="631947608"/>
                    </a:ext>
                  </a:extLst>
                </a:gridCol>
                <a:gridCol w="2581836">
                  <a:extLst>
                    <a:ext uri="{9D8B030D-6E8A-4147-A177-3AD203B41FA5}">
                      <a16:colId xmlns:a16="http://schemas.microsoft.com/office/drawing/2014/main" val="3057633271"/>
                    </a:ext>
                  </a:extLst>
                </a:gridCol>
                <a:gridCol w="2572870">
                  <a:extLst>
                    <a:ext uri="{9D8B030D-6E8A-4147-A177-3AD203B41FA5}">
                      <a16:colId xmlns:a16="http://schemas.microsoft.com/office/drawing/2014/main" val="233118223"/>
                    </a:ext>
                  </a:extLst>
                </a:gridCol>
              </a:tblGrid>
              <a:tr h="1256882">
                <a:tc>
                  <a:txBody>
                    <a:bodyPr/>
                    <a:lstStyle/>
                    <a:p>
                      <a:r>
                        <a:rPr lang="de-DE" dirty="0">
                          <a:solidFill>
                            <a:schemeClr val="tx1"/>
                          </a:solidFill>
                        </a:rPr>
                        <a:t>Abbildungen / Fotos</a:t>
                      </a:r>
                      <a:br>
                        <a:rPr lang="de-DE" dirty="0">
                          <a:solidFill>
                            <a:schemeClr val="tx1"/>
                          </a:solidFill>
                        </a:rPr>
                      </a:br>
                      <a:r>
                        <a:rPr lang="de-DE" dirty="0">
                          <a:solidFill>
                            <a:schemeClr val="tx1"/>
                          </a:solidFill>
                        </a:rPr>
                        <a:t>mit Lizenz wie </a:t>
                      </a:r>
                      <a:br>
                        <a:rPr lang="de-DE" dirty="0">
                          <a:solidFill>
                            <a:schemeClr val="tx1"/>
                          </a:solidFill>
                        </a:rPr>
                      </a:br>
                      <a:r>
                        <a:rPr lang="de-DE" dirty="0">
                          <a:solidFill>
                            <a:schemeClr val="tx1"/>
                          </a:solidFill>
                        </a:rPr>
                        <a:t>CC, Gemeinfrei, OER </a:t>
                      </a:r>
                      <a:br>
                        <a:rPr lang="de-DE" dirty="0">
                          <a:solidFill>
                            <a:schemeClr val="tx1"/>
                          </a:solidFill>
                        </a:rPr>
                      </a:br>
                      <a:r>
                        <a:rPr lang="de-DE" dirty="0">
                          <a:solidFill>
                            <a:schemeClr val="tx1"/>
                          </a:solidFill>
                        </a:rPr>
                        <a:t>oder eigene</a:t>
                      </a:r>
                    </a:p>
                  </a:txBody>
                  <a:tcPr/>
                </a:tc>
                <a:tc>
                  <a:txBody>
                    <a:bodyPr/>
                    <a:lstStyle/>
                    <a:p>
                      <a:r>
                        <a:rPr lang="de-DE" dirty="0">
                          <a:solidFill>
                            <a:schemeClr val="tx1"/>
                          </a:solidFill>
                        </a:rPr>
                        <a:t>- Einfacher Editor</a:t>
                      </a:r>
                      <a:br>
                        <a:rPr lang="de-DE" dirty="0">
                          <a:solidFill>
                            <a:schemeClr val="tx1"/>
                          </a:solidFill>
                        </a:rPr>
                      </a:br>
                      <a:r>
                        <a:rPr lang="de-DE" dirty="0">
                          <a:solidFill>
                            <a:schemeClr val="tx1"/>
                          </a:solidFill>
                        </a:rPr>
                        <a:t>  z.B. aus dem Zubehör   </a:t>
                      </a:r>
                      <a:br>
                        <a:rPr lang="de-DE" dirty="0">
                          <a:solidFill>
                            <a:schemeClr val="tx1"/>
                          </a:solidFill>
                        </a:rPr>
                      </a:br>
                      <a:r>
                        <a:rPr lang="de-DE" dirty="0">
                          <a:solidFill>
                            <a:schemeClr val="tx1"/>
                          </a:solidFill>
                        </a:rPr>
                        <a:t>  von Windows</a:t>
                      </a:r>
                    </a:p>
                    <a:p>
                      <a:pPr marL="0" indent="0">
                        <a:buFontTx/>
                        <a:buNone/>
                      </a:pPr>
                      <a:r>
                        <a:rPr lang="de-DE" dirty="0">
                          <a:solidFill>
                            <a:schemeClr val="tx1"/>
                          </a:solidFill>
                        </a:rPr>
                        <a:t>- Bildbearbeitungs-Tool z.B.  </a:t>
                      </a:r>
                      <a:br>
                        <a:rPr lang="de-DE" dirty="0">
                          <a:solidFill>
                            <a:schemeClr val="tx1"/>
                          </a:solidFill>
                        </a:rPr>
                      </a:br>
                      <a:r>
                        <a:rPr lang="de-DE" dirty="0">
                          <a:solidFill>
                            <a:schemeClr val="tx1"/>
                          </a:solidFill>
                        </a:rPr>
                        <a:t>  Paint, GIMP,  IrfanView …</a:t>
                      </a:r>
                    </a:p>
                  </a:txBody>
                  <a:tcPr/>
                </a:tc>
                <a:tc>
                  <a:txBody>
                    <a:bodyPr/>
                    <a:lstStyle/>
                    <a:p>
                      <a:r>
                        <a:rPr lang="de-DE" dirty="0">
                          <a:solidFill>
                            <a:schemeClr val="tx1"/>
                          </a:solidFill>
                        </a:rPr>
                        <a:t>Base64-Encoder online</a:t>
                      </a:r>
                      <a:br>
                        <a:rPr lang="de-DE" dirty="0">
                          <a:solidFill>
                            <a:schemeClr val="tx1"/>
                          </a:solidFill>
                        </a:rPr>
                      </a:br>
                      <a:r>
                        <a:rPr lang="de-DE" dirty="0">
                          <a:solidFill>
                            <a:schemeClr val="tx1"/>
                          </a:solidFill>
                        </a:rPr>
                        <a:t>z.B.</a:t>
                      </a:r>
                      <a:br>
                        <a:rPr lang="de-DE" dirty="0">
                          <a:solidFill>
                            <a:schemeClr val="tx1"/>
                          </a:solidFill>
                        </a:rPr>
                      </a:br>
                      <a:r>
                        <a:rPr lang="de-DE" sz="1350" b="1" u="sng"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https://www.base64-image.de/</a:t>
                      </a:r>
                      <a:endParaRPr lang="de-DE" dirty="0">
                        <a:solidFill>
                          <a:schemeClr val="tx1"/>
                        </a:solidFill>
                      </a:endParaRPr>
                    </a:p>
                  </a:txBody>
                  <a:tcPr/>
                </a:tc>
                <a:extLst>
                  <a:ext uri="{0D108BD9-81ED-4DB2-BD59-A6C34878D82A}">
                    <a16:rowId xmlns:a16="http://schemas.microsoft.com/office/drawing/2014/main" val="1764424925"/>
                  </a:ext>
                </a:extLst>
              </a:tr>
              <a:tr h="283146">
                <a:tc>
                  <a:txBody>
                    <a:bodyPr/>
                    <a:lstStyle/>
                    <a:p>
                      <a:endParaRPr lang="de-DE" dirty="0"/>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4158738257"/>
                  </a:ext>
                </a:extLst>
              </a:tr>
              <a:tr h="3027489">
                <a:tc>
                  <a:txBody>
                    <a:bodyPr/>
                    <a:lstStyle/>
                    <a:p>
                      <a:endParaRPr lang="de-DE" dirty="0"/>
                    </a:p>
                  </a:txBody>
                  <a:tcPr/>
                </a:tc>
                <a:tc>
                  <a:txBody>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txBody>
                  <a:tcPr/>
                </a:tc>
                <a:tc>
                  <a:txBody>
                    <a:bodyPr/>
                    <a:lstStyle/>
                    <a:p>
                      <a:endParaRPr lang="de-DE" dirty="0"/>
                    </a:p>
                  </a:txBody>
                  <a:tcPr/>
                </a:tc>
                <a:extLst>
                  <a:ext uri="{0D108BD9-81ED-4DB2-BD59-A6C34878D82A}">
                    <a16:rowId xmlns:a16="http://schemas.microsoft.com/office/drawing/2014/main" val="1735613141"/>
                  </a:ext>
                </a:extLst>
              </a:tr>
            </a:tbl>
          </a:graphicData>
        </a:graphic>
      </p:graphicFrame>
      <p:pic>
        <p:nvPicPr>
          <p:cNvPr id="13" name="Grafik 12">
            <a:extLst>
              <a:ext uri="{FF2B5EF4-FFF2-40B4-BE49-F238E27FC236}">
                <a16:creationId xmlns:a16="http://schemas.microsoft.com/office/drawing/2014/main" id="{D0DB494A-BF7E-4B0C-B2E3-42307B5A86FD}"/>
              </a:ext>
            </a:extLst>
          </p:cNvPr>
          <p:cNvPicPr>
            <a:picLocks noChangeAspect="1"/>
          </p:cNvPicPr>
          <p:nvPr/>
        </p:nvPicPr>
        <p:blipFill rotWithShape="1">
          <a:blip r:embed="rId4"/>
          <a:srcRect t="9627" r="16044"/>
          <a:stretch/>
        </p:blipFill>
        <p:spPr>
          <a:xfrm>
            <a:off x="3111891" y="3670463"/>
            <a:ext cx="2241153" cy="2788325"/>
          </a:xfrm>
          <a:prstGeom prst="rect">
            <a:avLst/>
          </a:prstGeom>
        </p:spPr>
      </p:pic>
      <p:sp>
        <p:nvSpPr>
          <p:cNvPr id="14" name="Pfeil: nach links 13">
            <a:extLst>
              <a:ext uri="{FF2B5EF4-FFF2-40B4-BE49-F238E27FC236}">
                <a16:creationId xmlns:a16="http://schemas.microsoft.com/office/drawing/2014/main" id="{E420C71A-8F76-4104-87FE-1E8D4F2976AC}"/>
              </a:ext>
            </a:extLst>
          </p:cNvPr>
          <p:cNvSpPr/>
          <p:nvPr/>
        </p:nvSpPr>
        <p:spPr>
          <a:xfrm>
            <a:off x="4437525" y="4065915"/>
            <a:ext cx="855194" cy="361813"/>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58AD0CC3-8A24-4BA1-9B33-18541E6E7898}"/>
              </a:ext>
            </a:extLst>
          </p:cNvPr>
          <p:cNvSpPr/>
          <p:nvPr/>
        </p:nvSpPr>
        <p:spPr>
          <a:xfrm>
            <a:off x="3015413" y="2115333"/>
            <a:ext cx="2295232" cy="11301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53E2E155-ABE8-4A5F-A2BB-58BF7D39FCC3}"/>
              </a:ext>
            </a:extLst>
          </p:cNvPr>
          <p:cNvSpPr/>
          <p:nvPr/>
        </p:nvSpPr>
        <p:spPr>
          <a:xfrm>
            <a:off x="5600137" y="2069419"/>
            <a:ext cx="2389097" cy="8139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Pfeil: nach links 11">
            <a:extLst>
              <a:ext uri="{FF2B5EF4-FFF2-40B4-BE49-F238E27FC236}">
                <a16:creationId xmlns:a16="http://schemas.microsoft.com/office/drawing/2014/main" id="{44BF63BC-A739-42F3-9ECD-A438BEBEE99C}"/>
              </a:ext>
            </a:extLst>
          </p:cNvPr>
          <p:cNvSpPr/>
          <p:nvPr/>
        </p:nvSpPr>
        <p:spPr>
          <a:xfrm>
            <a:off x="4455451" y="5060999"/>
            <a:ext cx="855194" cy="361813"/>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930B54EE-D206-43EA-97FF-22448D3761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90625" y="3769078"/>
            <a:ext cx="971550" cy="523875"/>
          </a:xfrm>
          <a:prstGeom prst="rect">
            <a:avLst/>
          </a:prstGeom>
          <a:effectLst>
            <a:outerShdw blurRad="50800" dist="38100" dir="2700000" algn="tl" rotWithShape="0">
              <a:prstClr val="black">
                <a:alpha val="40000"/>
              </a:prstClr>
            </a:outerShdw>
          </a:effectLst>
        </p:spPr>
      </p:pic>
      <p:pic>
        <p:nvPicPr>
          <p:cNvPr id="9" name="Grafik 8">
            <a:extLst>
              <a:ext uri="{FF2B5EF4-FFF2-40B4-BE49-F238E27FC236}">
                <a16:creationId xmlns:a16="http://schemas.microsoft.com/office/drawing/2014/main" id="{A07704D1-3E6C-486C-B8E7-79E4E71A2C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90626" y="4447841"/>
            <a:ext cx="1629908" cy="1202057"/>
          </a:xfrm>
          <a:prstGeom prst="rect">
            <a:avLst/>
          </a:prstGeom>
          <a:effectLst>
            <a:outerShdw blurRad="50800" dist="38100" dir="2700000" algn="tl" rotWithShape="0">
              <a:prstClr val="black">
                <a:alpha val="40000"/>
              </a:prstClr>
            </a:outerShdw>
          </a:effectLst>
        </p:spPr>
      </p:pic>
      <p:pic>
        <p:nvPicPr>
          <p:cNvPr id="10" name="Grafik 9">
            <a:extLst>
              <a:ext uri="{FF2B5EF4-FFF2-40B4-BE49-F238E27FC236}">
                <a16:creationId xmlns:a16="http://schemas.microsoft.com/office/drawing/2014/main" id="{B9E817D5-9A2C-41EF-9EF0-00A2E2507681}"/>
              </a:ext>
            </a:extLst>
          </p:cNvPr>
          <p:cNvPicPr>
            <a:picLocks noChangeAspect="1"/>
          </p:cNvPicPr>
          <p:nvPr/>
        </p:nvPicPr>
        <p:blipFill>
          <a:blip r:embed="rId7"/>
          <a:stretch>
            <a:fillRect/>
          </a:stretch>
        </p:blipFill>
        <p:spPr>
          <a:xfrm>
            <a:off x="5582207" y="3693143"/>
            <a:ext cx="2389097" cy="170277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2434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 grpId="0" animBg="1"/>
      <p:bldP spid="19" grpId="0" animBg="1"/>
      <p:bldP spid="19" grpId="1" animBg="1"/>
      <p:bldP spid="20" grpId="0" animBg="1"/>
      <p:bldP spid="20" grpId="1"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098595"/>
            <a:ext cx="7633742" cy="5377020"/>
          </a:xfrm>
        </p:spPr>
        <p:txBody>
          <a:bodyPr>
            <a:noAutofit/>
          </a:bodyPr>
          <a:lstStyle/>
          <a:p>
            <a:pPr marL="0" indent="0">
              <a:buNone/>
            </a:pPr>
            <a:r>
              <a:rPr lang="de-DE" sz="1600" dirty="0"/>
              <a:t>Zuerst soll, zusätzlich zum Namen der Aufgabe, ein kleines Icon oder Bild in die Kopfzeile der Hilfen und Antworten eingefügt werden. Hat man einen passenden „visuelle Anker“ im Format .jpg oder .png gefunden, dann geht es wie folgt weiter</a:t>
            </a:r>
            <a:r>
              <a:rPr lang="de-DE" sz="1800" dirty="0"/>
              <a:t>:</a:t>
            </a:r>
            <a:endParaRPr lang="de-DE" sz="1600" dirty="0"/>
          </a:p>
          <a:p>
            <a:r>
              <a:rPr lang="de-DE" sz="1600" b="1" dirty="0"/>
              <a:t>Größe einstellen </a:t>
            </a:r>
            <a:r>
              <a:rPr lang="de-DE" sz="1600" dirty="0"/>
              <a:t>(mit Hilfe einer Bildbearbeitungs-Software) </a:t>
            </a:r>
            <a:br>
              <a:rPr lang="de-DE" sz="1600" dirty="0"/>
            </a:br>
            <a:r>
              <a:rPr lang="de-DE" sz="1600" dirty="0"/>
              <a:t>Abbildungen für die Kopfzeile der Hilfen sollten folgenden Maße nicht überschreiten:</a:t>
            </a:r>
            <a:br>
              <a:rPr lang="de-DE" sz="1600" dirty="0"/>
            </a:br>
            <a:r>
              <a:rPr lang="de-DE" sz="1600" dirty="0"/>
              <a:t>Höhe 50 Pixel / Breite 50 – 100 Pixel</a:t>
            </a:r>
            <a:br>
              <a:rPr lang="de-DE" sz="1600" dirty="0"/>
            </a:br>
            <a:r>
              <a:rPr lang="de-DE" sz="1600" dirty="0"/>
              <a:t>Ein solches .jpg- oder .png-File hat dann eine Größe von 5 – 20 KB. </a:t>
            </a:r>
            <a:br>
              <a:rPr lang="de-DE" sz="1600" dirty="0"/>
            </a:br>
            <a:r>
              <a:rPr lang="de-DE" sz="1600" dirty="0"/>
              <a:t>Speichern unter neuem Dateinamen nicht vergessen!</a:t>
            </a:r>
          </a:p>
          <a:p>
            <a:r>
              <a:rPr lang="de-DE" sz="1600" b="1" dirty="0"/>
              <a:t>BASE64-Encoder </a:t>
            </a:r>
            <a:br>
              <a:rPr lang="de-DE" sz="1600" b="1" dirty="0"/>
            </a:br>
            <a:r>
              <a:rPr lang="de-DE" sz="1600" b="1" dirty="0"/>
              <a:t>öffnen</a:t>
            </a:r>
            <a:br>
              <a:rPr lang="de-DE" sz="1600" b="1" dirty="0"/>
            </a:br>
            <a:r>
              <a:rPr lang="de-DE" sz="1600" dirty="0"/>
              <a:t>Die Bild-Datei kann ent-</a:t>
            </a:r>
            <a:br>
              <a:rPr lang="de-DE" sz="1600" dirty="0"/>
            </a:br>
            <a:r>
              <a:rPr lang="de-DE" sz="1600" dirty="0"/>
              <a:t>weder mit drag&amp;drop </a:t>
            </a:r>
            <a:br>
              <a:rPr lang="de-DE" sz="1600" dirty="0"/>
            </a:br>
            <a:r>
              <a:rPr lang="de-DE" sz="1600" dirty="0"/>
              <a:t>auf das Converter-Feld</a:t>
            </a:r>
            <a:br>
              <a:rPr lang="de-DE" sz="1600" dirty="0"/>
            </a:br>
            <a:r>
              <a:rPr lang="de-DE" sz="1600" dirty="0"/>
              <a:t>gezogen werden – oder </a:t>
            </a:r>
            <a:br>
              <a:rPr lang="de-DE" sz="1600" dirty="0"/>
            </a:br>
            <a:r>
              <a:rPr lang="de-DE" sz="1600" dirty="0"/>
              <a:t>man wählt sie,  nach</a:t>
            </a:r>
            <a:br>
              <a:rPr lang="de-DE" sz="1600" dirty="0"/>
            </a:br>
            <a:r>
              <a:rPr lang="de-DE" sz="1600" dirty="0"/>
              <a:t>Aktivieren des grauen</a:t>
            </a:r>
            <a:br>
              <a:rPr lang="de-DE" sz="1600" dirty="0"/>
            </a:br>
            <a:r>
              <a:rPr lang="de-DE" sz="1600" dirty="0"/>
              <a:t>Feldes, über den Ordner</a:t>
            </a:r>
            <a:br>
              <a:rPr lang="de-DE" sz="1600" dirty="0"/>
            </a:br>
            <a:r>
              <a:rPr lang="de-DE" sz="1600" dirty="0"/>
              <a:t>aus, in dem man sie </a:t>
            </a:r>
            <a:br>
              <a:rPr lang="de-DE" sz="1600" dirty="0"/>
            </a:br>
            <a:r>
              <a:rPr lang="de-DE" sz="1600" dirty="0"/>
              <a:t>gespeichert hat.</a:t>
            </a:r>
            <a:br>
              <a:rPr lang="de-DE" sz="1600" dirty="0"/>
            </a:br>
            <a:br>
              <a:rPr lang="de-DE" sz="1600" dirty="0"/>
            </a:br>
            <a:br>
              <a:rPr lang="de-DE" sz="1600" dirty="0"/>
            </a:br>
            <a:endParaRPr lang="de-DE" sz="1600" dirty="0"/>
          </a:p>
          <a:p>
            <a:endParaRPr lang="de-DE" sz="1600" dirty="0"/>
          </a:p>
          <a:p>
            <a:pPr marL="0" indent="0">
              <a:buNone/>
            </a:pPr>
            <a:endParaRPr lang="de-DE" sz="1600" dirty="0"/>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Vorbereitung</a:t>
            </a:r>
          </a:p>
        </p:txBody>
      </p:sp>
      <p:pic>
        <p:nvPicPr>
          <p:cNvPr id="5" name="Grafik 4">
            <a:hlinkClick r:id="rId3"/>
            <a:extLst>
              <a:ext uri="{FF2B5EF4-FFF2-40B4-BE49-F238E27FC236}">
                <a16:creationId xmlns:a16="http://schemas.microsoft.com/office/drawing/2014/main" id="{E0AA90CA-C0E5-41E9-9672-C24206852A89}"/>
              </a:ext>
            </a:extLst>
          </p:cNvPr>
          <p:cNvPicPr>
            <a:picLocks noChangeAspect="1"/>
          </p:cNvPicPr>
          <p:nvPr/>
        </p:nvPicPr>
        <p:blipFill rotWithShape="1">
          <a:blip r:embed="rId4"/>
          <a:srcRect b="10721"/>
          <a:stretch/>
        </p:blipFill>
        <p:spPr>
          <a:xfrm>
            <a:off x="3343835" y="3551350"/>
            <a:ext cx="5169459" cy="3184242"/>
          </a:xfrm>
          <a:prstGeom prst="rect">
            <a:avLst/>
          </a:prstGeom>
          <a:effectLst>
            <a:outerShdw blurRad="50800" dist="38100" dir="2700000" algn="tl" rotWithShape="0">
              <a:prstClr val="black">
                <a:alpha val="40000"/>
              </a:prstClr>
            </a:outerShdw>
          </a:effectLst>
        </p:spPr>
      </p:pic>
      <p:sp>
        <p:nvSpPr>
          <p:cNvPr id="7" name="Pfeil: nach unten 6">
            <a:extLst>
              <a:ext uri="{FF2B5EF4-FFF2-40B4-BE49-F238E27FC236}">
                <a16:creationId xmlns:a16="http://schemas.microsoft.com/office/drawing/2014/main" id="{43B1C911-74C2-4637-B8A5-12F7B40CC177}"/>
              </a:ext>
            </a:extLst>
          </p:cNvPr>
          <p:cNvSpPr/>
          <p:nvPr/>
        </p:nvSpPr>
        <p:spPr>
          <a:xfrm>
            <a:off x="6078071" y="4365812"/>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unten 7">
            <a:extLst>
              <a:ext uri="{FF2B5EF4-FFF2-40B4-BE49-F238E27FC236}">
                <a16:creationId xmlns:a16="http://schemas.microsoft.com/office/drawing/2014/main" id="{B2A53FB6-16E9-4673-8DA7-93F758859126}"/>
              </a:ext>
            </a:extLst>
          </p:cNvPr>
          <p:cNvSpPr/>
          <p:nvPr/>
        </p:nvSpPr>
        <p:spPr>
          <a:xfrm>
            <a:off x="7295682" y="4365812"/>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5424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2351783"/>
          </a:xfrm>
        </p:spPr>
        <p:txBody>
          <a:bodyPr>
            <a:noAutofit/>
          </a:bodyPr>
          <a:lstStyle/>
          <a:p>
            <a:pPr marL="0" indent="0">
              <a:buNone/>
            </a:pPr>
            <a:r>
              <a:rPr lang="de-DE" sz="1600" dirty="0">
                <a:solidFill>
                  <a:schemeClr val="tx1"/>
                </a:solidFill>
              </a:rPr>
              <a:t>Bei der geringen Größe der Bilddatei erfolgt die Codierung praktisch ohne Zeitverlust.</a:t>
            </a: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Encodieren</a:t>
            </a:r>
          </a:p>
        </p:txBody>
      </p:sp>
      <p:pic>
        <p:nvPicPr>
          <p:cNvPr id="7" name="Grafik 6">
            <a:extLst>
              <a:ext uri="{FF2B5EF4-FFF2-40B4-BE49-F238E27FC236}">
                <a16:creationId xmlns:a16="http://schemas.microsoft.com/office/drawing/2014/main" id="{74D5414C-0C2B-4851-9CF1-D6C91874B40D}"/>
              </a:ext>
            </a:extLst>
          </p:cNvPr>
          <p:cNvPicPr>
            <a:picLocks noChangeAspect="1"/>
          </p:cNvPicPr>
          <p:nvPr/>
        </p:nvPicPr>
        <p:blipFill>
          <a:blip r:embed="rId3"/>
          <a:stretch>
            <a:fillRect/>
          </a:stretch>
        </p:blipFill>
        <p:spPr>
          <a:xfrm>
            <a:off x="1036731" y="1747777"/>
            <a:ext cx="7070537" cy="472783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8771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3793373"/>
          </a:xfrm>
        </p:spPr>
        <p:txBody>
          <a:bodyPr>
            <a:noAutofit/>
          </a:bodyPr>
          <a:lstStyle/>
          <a:p>
            <a:pPr marL="0" indent="0">
              <a:buNone/>
            </a:pPr>
            <a:r>
              <a:rPr lang="de-DE" sz="1600" dirty="0">
                <a:solidFill>
                  <a:schemeClr val="tx1"/>
                </a:solidFill>
              </a:rPr>
              <a:t>Man kann sich das Ergebnis anzeigen lassen, indem man auf „</a:t>
            </a:r>
            <a:r>
              <a:rPr lang="de-DE" sz="1600" dirty="0" err="1">
                <a:solidFill>
                  <a:schemeClr val="tx1"/>
                </a:solidFill>
              </a:rPr>
              <a:t>show</a:t>
            </a:r>
            <a:r>
              <a:rPr lang="de-DE" sz="1600" dirty="0">
                <a:solidFill>
                  <a:schemeClr val="tx1"/>
                </a:solidFill>
              </a:rPr>
              <a:t> code“ klickt.</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Das Ergebnis stellt sich als große Menge alphanumerischer Zeichen dar.</a:t>
            </a:r>
          </a:p>
          <a:p>
            <a:pPr marL="0" indent="0">
              <a:buNone/>
            </a:pPr>
            <a:r>
              <a:rPr lang="de-DE" sz="1600" dirty="0">
                <a:solidFill>
                  <a:schemeClr val="tx1"/>
                </a:solidFill>
              </a:rPr>
              <a:t>Das sieht ungefähr so aus:   </a:t>
            </a: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Encodieren</a:t>
            </a:r>
          </a:p>
        </p:txBody>
      </p:sp>
      <p:pic>
        <p:nvPicPr>
          <p:cNvPr id="7" name="Grafik 6">
            <a:extLst>
              <a:ext uri="{FF2B5EF4-FFF2-40B4-BE49-F238E27FC236}">
                <a16:creationId xmlns:a16="http://schemas.microsoft.com/office/drawing/2014/main" id="{74D5414C-0C2B-4851-9CF1-D6C91874B40D}"/>
              </a:ext>
            </a:extLst>
          </p:cNvPr>
          <p:cNvPicPr>
            <a:picLocks noChangeAspect="1"/>
          </p:cNvPicPr>
          <p:nvPr/>
        </p:nvPicPr>
        <p:blipFill rotWithShape="1">
          <a:blip r:embed="rId3"/>
          <a:srcRect t="68794"/>
          <a:stretch/>
        </p:blipFill>
        <p:spPr>
          <a:xfrm>
            <a:off x="1036731" y="2056909"/>
            <a:ext cx="7070537" cy="1475352"/>
          </a:xfrm>
          <a:prstGeom prst="rect">
            <a:avLst/>
          </a:prstGeom>
          <a:effectLst>
            <a:outerShdw blurRad="50800" dist="38100" dir="2700000" algn="tl" rotWithShape="0">
              <a:prstClr val="black">
                <a:alpha val="40000"/>
              </a:prstClr>
            </a:outerShdw>
          </a:effectLst>
        </p:spPr>
      </p:pic>
      <p:sp>
        <p:nvSpPr>
          <p:cNvPr id="6" name="Pfeil: nach unten 5">
            <a:extLst>
              <a:ext uri="{FF2B5EF4-FFF2-40B4-BE49-F238E27FC236}">
                <a16:creationId xmlns:a16="http://schemas.microsoft.com/office/drawing/2014/main" id="{BAC88C2E-550D-4D0E-8E2D-9C5E6326DD3D}"/>
              </a:ext>
            </a:extLst>
          </p:cNvPr>
          <p:cNvSpPr/>
          <p:nvPr/>
        </p:nvSpPr>
        <p:spPr>
          <a:xfrm>
            <a:off x="5591934" y="1652663"/>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80B40BFF-D7C0-4127-8E21-D4AB520931CB}"/>
              </a:ext>
            </a:extLst>
          </p:cNvPr>
          <p:cNvPicPr>
            <a:picLocks noChangeAspect="1"/>
          </p:cNvPicPr>
          <p:nvPr/>
        </p:nvPicPr>
        <p:blipFill>
          <a:blip r:embed="rId4"/>
          <a:stretch>
            <a:fillRect/>
          </a:stretch>
        </p:blipFill>
        <p:spPr>
          <a:xfrm>
            <a:off x="0" y="0"/>
            <a:ext cx="9365975" cy="6858000"/>
          </a:xfrm>
          <a:prstGeom prst="rect">
            <a:avLst/>
          </a:prstGeom>
        </p:spPr>
      </p:pic>
    </p:spTree>
    <p:extLst>
      <p:ext uri="{BB962C8B-B14F-4D97-AF65-F5344CB8AC3E}">
        <p14:creationId xmlns:p14="http://schemas.microsoft.com/office/powerpoint/2010/main" val="370534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ppt_w</p:attrName>
                                        </p:attrNameLst>
                                      </p:cBhvr>
                                      <p:tavLst>
                                        <p:tav tm="0">
                                          <p:val>
                                            <p:fltVal val="0"/>
                                          </p:val>
                                        </p:tav>
                                        <p:tav tm="100000">
                                          <p:val>
                                            <p:strVal val="#ppt_w"/>
                                          </p:val>
                                        </p:tav>
                                      </p:tavLst>
                                    </p:anim>
                                    <p:anim calcmode="lin" valueType="num">
                                      <p:cBhvr>
                                        <p:cTn id="27" dur="1000" fill="hold"/>
                                        <p:tgtEl>
                                          <p:spTgt spid="5"/>
                                        </p:tgtEl>
                                        <p:attrNameLst>
                                          <p:attrName>ppt_h</p:attrName>
                                        </p:attrNameLst>
                                      </p:cBhvr>
                                      <p:tavLst>
                                        <p:tav tm="0">
                                          <p:val>
                                            <p:fltVal val="0"/>
                                          </p:val>
                                        </p:tav>
                                        <p:tav tm="100000">
                                          <p:val>
                                            <p:strVal val="#ppt_h"/>
                                          </p:val>
                                        </p:tav>
                                      </p:tavLst>
                                    </p:anim>
                                    <p:anim calcmode="lin" valueType="num">
                                      <p:cBhvr>
                                        <p:cTn id="28" dur="1000" fill="hold"/>
                                        <p:tgtEl>
                                          <p:spTgt spid="5"/>
                                        </p:tgtEl>
                                        <p:attrNameLst>
                                          <p:attrName>style.rotation</p:attrName>
                                        </p:attrNameLst>
                                      </p:cBhvr>
                                      <p:tavLst>
                                        <p:tav tm="0">
                                          <p:val>
                                            <p:fltVal val="90"/>
                                          </p:val>
                                        </p:tav>
                                        <p:tav tm="100000">
                                          <p:val>
                                            <p:fltVal val="0"/>
                                          </p:val>
                                        </p:tav>
                                      </p:tavLst>
                                    </p:anim>
                                    <p:animEffect transition="in" filter="fade">
                                      <p:cBhvr>
                                        <p:cTn id="2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3793373"/>
          </a:xfrm>
        </p:spPr>
        <p:txBody>
          <a:bodyPr>
            <a:noAutofit/>
          </a:bodyPr>
          <a:lstStyle/>
          <a:p>
            <a:pPr marL="0" indent="0">
              <a:buNone/>
            </a:pPr>
            <a:r>
              <a:rPr lang="de-DE" sz="1600" dirty="0">
                <a:solidFill>
                  <a:schemeClr val="tx1"/>
                </a:solidFill>
              </a:rPr>
              <a:t>Sinnvoller ist es, das Codierungs-Ergebnis mit „</a:t>
            </a:r>
            <a:r>
              <a:rPr lang="de-DE" sz="1600" dirty="0" err="1">
                <a:solidFill>
                  <a:schemeClr val="tx1"/>
                </a:solidFill>
              </a:rPr>
              <a:t>copy</a:t>
            </a:r>
            <a:r>
              <a:rPr lang="de-DE" sz="1600" dirty="0">
                <a:solidFill>
                  <a:schemeClr val="tx1"/>
                </a:solidFill>
              </a:rPr>
              <a:t> </a:t>
            </a:r>
            <a:r>
              <a:rPr lang="de-DE" sz="1600" dirty="0" err="1">
                <a:solidFill>
                  <a:schemeClr val="tx1"/>
                </a:solidFill>
              </a:rPr>
              <a:t>image</a:t>
            </a:r>
            <a:r>
              <a:rPr lang="de-DE" sz="1600" dirty="0">
                <a:solidFill>
                  <a:schemeClr val="tx1"/>
                </a:solidFill>
              </a:rPr>
              <a:t>“ in den Zwischenspeicher zu kopieren.</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Jetzt kann das kodierte Bild in die html-Datei eingefügt werden.</a:t>
            </a:r>
          </a:p>
          <a:p>
            <a:pPr marL="0" indent="0">
              <a:buNone/>
            </a:pPr>
            <a:endParaRPr lang="de-DE" sz="1600" dirty="0">
              <a:solidFill>
                <a:schemeClr val="tx1"/>
              </a:solidFill>
            </a:endParaRPr>
          </a:p>
          <a:p>
            <a:pPr marL="0" indent="0">
              <a:buNone/>
            </a:pPr>
            <a:r>
              <a:rPr lang="de-DE" sz="1600" dirty="0">
                <a:solidFill>
                  <a:schemeClr val="tx1"/>
                </a:solidFill>
              </a:rPr>
              <a:t>Dazu öffnet man die html-Datei mit den Hilfe-Texten wieder mit dem einfachen Editor …</a:t>
            </a: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code kopieren</a:t>
            </a:r>
          </a:p>
        </p:txBody>
      </p:sp>
      <p:pic>
        <p:nvPicPr>
          <p:cNvPr id="7" name="Grafik 6">
            <a:extLst>
              <a:ext uri="{FF2B5EF4-FFF2-40B4-BE49-F238E27FC236}">
                <a16:creationId xmlns:a16="http://schemas.microsoft.com/office/drawing/2014/main" id="{74D5414C-0C2B-4851-9CF1-D6C91874B40D}"/>
              </a:ext>
            </a:extLst>
          </p:cNvPr>
          <p:cNvPicPr>
            <a:picLocks noChangeAspect="1"/>
          </p:cNvPicPr>
          <p:nvPr/>
        </p:nvPicPr>
        <p:blipFill rotWithShape="1">
          <a:blip r:embed="rId3"/>
          <a:srcRect t="68794"/>
          <a:stretch/>
        </p:blipFill>
        <p:spPr>
          <a:xfrm>
            <a:off x="1036731" y="2056909"/>
            <a:ext cx="7070537" cy="1475352"/>
          </a:xfrm>
          <a:prstGeom prst="rect">
            <a:avLst/>
          </a:prstGeom>
          <a:effectLst>
            <a:outerShdw blurRad="50800" dist="38100" dir="2700000" algn="tl" rotWithShape="0">
              <a:prstClr val="black">
                <a:alpha val="40000"/>
              </a:prstClr>
            </a:outerShdw>
          </a:effectLst>
        </p:spPr>
      </p:pic>
      <p:sp>
        <p:nvSpPr>
          <p:cNvPr id="6" name="Pfeil: nach unten 5">
            <a:extLst>
              <a:ext uri="{FF2B5EF4-FFF2-40B4-BE49-F238E27FC236}">
                <a16:creationId xmlns:a16="http://schemas.microsoft.com/office/drawing/2014/main" id="{BAC88C2E-550D-4D0E-8E2D-9C5E6326DD3D}"/>
              </a:ext>
            </a:extLst>
          </p:cNvPr>
          <p:cNvSpPr/>
          <p:nvPr/>
        </p:nvSpPr>
        <p:spPr>
          <a:xfrm>
            <a:off x="6210770" y="1643427"/>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5786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3793373"/>
          </a:xfrm>
        </p:spPr>
        <p:txBody>
          <a:bodyPr>
            <a:noAutofit/>
          </a:bodyPr>
          <a:lstStyle/>
          <a:p>
            <a:pPr marL="0" indent="0">
              <a:buNone/>
            </a:pPr>
            <a:r>
              <a:rPr lang="de-DE" sz="1600" dirty="0">
                <a:solidFill>
                  <a:schemeClr val="tx1"/>
                </a:solidFill>
              </a:rPr>
              <a:t>Dazu öffnet man die html-Datei mit den Hilfe-Texten wieder mit dem einfachen Editor …</a:t>
            </a:r>
          </a:p>
          <a:p>
            <a:pPr marL="0" indent="0">
              <a:buNone/>
            </a:pPr>
            <a:r>
              <a:rPr lang="de-DE" sz="1600" dirty="0">
                <a:solidFill>
                  <a:schemeClr val="tx1"/>
                </a:solidFill>
              </a:rPr>
              <a:t>… aktiviert in der Kopfzeile im Dropdown-Menü „Bearbeiten“ die „Suche“ …</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 und sucht bzw. springt damit zu </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Man sieht: die nächste Zeile beginnt mit      &lt;img src= "</a:t>
            </a:r>
            <a:r>
              <a:rPr lang="de-DE" sz="1600" dirty="0" err="1">
                <a:solidFill>
                  <a:schemeClr val="bg1">
                    <a:lumMod val="65000"/>
                  </a:schemeClr>
                </a:solidFill>
              </a:rPr>
              <a:t>data:image</a:t>
            </a:r>
            <a:r>
              <a:rPr lang="de-DE" sz="1600" dirty="0">
                <a:solidFill>
                  <a:schemeClr val="bg1">
                    <a:lumMod val="65000"/>
                  </a:schemeClr>
                </a:solidFill>
              </a:rPr>
              <a:t>/</a:t>
            </a:r>
            <a:r>
              <a:rPr lang="de-DE" sz="1600" dirty="0" err="1">
                <a:solidFill>
                  <a:schemeClr val="bg1">
                    <a:lumMod val="65000"/>
                  </a:schemeClr>
                </a:solidFill>
              </a:rPr>
              <a:t>jpeg</a:t>
            </a:r>
            <a:r>
              <a:rPr lang="de-DE" sz="1600" dirty="0">
                <a:solidFill>
                  <a:schemeClr val="bg1">
                    <a:lumMod val="65000"/>
                  </a:schemeClr>
                </a:solidFill>
              </a:rPr>
              <a:t>; </a:t>
            </a:r>
          </a:p>
          <a:p>
            <a:pPr marL="0" indent="0">
              <a:buNone/>
            </a:pPr>
            <a:r>
              <a:rPr lang="de-DE" sz="1600" dirty="0">
                <a:solidFill>
                  <a:schemeClr val="tx1"/>
                </a:solidFill>
              </a:rPr>
              <a:t>und wird abgeschlossen mit                        " /&gt;&lt;/div&gt;</a:t>
            </a: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fontScale="90000"/>
          </a:bodyPr>
          <a:lstStyle/>
          <a:p>
            <a:r>
              <a:rPr lang="de-DE" sz="4000" dirty="0"/>
              <a:t>Abb. Einfügen – code integrieren</a:t>
            </a:r>
          </a:p>
        </p:txBody>
      </p:sp>
      <p:pic>
        <p:nvPicPr>
          <p:cNvPr id="5" name="Grafik 4">
            <a:extLst>
              <a:ext uri="{FF2B5EF4-FFF2-40B4-BE49-F238E27FC236}">
                <a16:creationId xmlns:a16="http://schemas.microsoft.com/office/drawing/2014/main" id="{427E5ACF-B18E-4773-8516-21401FBA7D25}"/>
              </a:ext>
            </a:extLst>
          </p:cNvPr>
          <p:cNvPicPr>
            <a:picLocks noChangeAspect="1"/>
          </p:cNvPicPr>
          <p:nvPr/>
        </p:nvPicPr>
        <p:blipFill>
          <a:blip r:embed="rId3"/>
          <a:stretch>
            <a:fillRect/>
          </a:stretch>
        </p:blipFill>
        <p:spPr>
          <a:xfrm>
            <a:off x="1847850" y="4175397"/>
            <a:ext cx="5448300" cy="1304925"/>
          </a:xfrm>
          <a:prstGeom prst="rect">
            <a:avLst/>
          </a:prstGeom>
          <a:effectLst>
            <a:outerShdw blurRad="50800" dist="38100" dir="2700000" algn="tl" rotWithShape="0">
              <a:prstClr val="black">
                <a:alpha val="40000"/>
              </a:prstClr>
            </a:outerShdw>
          </a:effectLst>
        </p:spPr>
      </p:pic>
      <p:pic>
        <p:nvPicPr>
          <p:cNvPr id="8" name="Grafik 7">
            <a:extLst>
              <a:ext uri="{FF2B5EF4-FFF2-40B4-BE49-F238E27FC236}">
                <a16:creationId xmlns:a16="http://schemas.microsoft.com/office/drawing/2014/main" id="{1D1D2253-53F7-4356-8F09-A4F69E14B384}"/>
              </a:ext>
            </a:extLst>
          </p:cNvPr>
          <p:cNvPicPr>
            <a:picLocks noChangeAspect="1"/>
          </p:cNvPicPr>
          <p:nvPr/>
        </p:nvPicPr>
        <p:blipFill>
          <a:blip r:embed="rId4"/>
          <a:stretch>
            <a:fillRect/>
          </a:stretch>
        </p:blipFill>
        <p:spPr>
          <a:xfrm>
            <a:off x="2457450" y="1945621"/>
            <a:ext cx="4229100" cy="1819275"/>
          </a:xfrm>
          <a:prstGeom prst="rect">
            <a:avLst/>
          </a:prstGeom>
        </p:spPr>
      </p:pic>
      <p:sp>
        <p:nvSpPr>
          <p:cNvPr id="6" name="Flussdiagramm: Prozess 5">
            <a:extLst>
              <a:ext uri="{FF2B5EF4-FFF2-40B4-BE49-F238E27FC236}">
                <a16:creationId xmlns:a16="http://schemas.microsoft.com/office/drawing/2014/main" id="{93839CF6-180B-4878-B0C9-5D140268962A}"/>
              </a:ext>
            </a:extLst>
          </p:cNvPr>
          <p:cNvSpPr/>
          <p:nvPr/>
        </p:nvSpPr>
        <p:spPr>
          <a:xfrm>
            <a:off x="1847850" y="5046562"/>
            <a:ext cx="1200150" cy="154593"/>
          </a:xfrm>
          <a:prstGeom prst="flowChartProcess">
            <a:avLst/>
          </a:prstGeom>
          <a:solidFill>
            <a:schemeClr val="bg2">
              <a:lumMod val="9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7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3793373"/>
          </a:xfrm>
        </p:spPr>
        <p:txBody>
          <a:bodyPr>
            <a:noAutofit/>
          </a:bodyPr>
          <a:lstStyle/>
          <a:p>
            <a:pPr marL="0" indent="0">
              <a:buNone/>
            </a:pPr>
            <a:r>
              <a:rPr lang="de-DE" sz="1600" dirty="0">
                <a:solidFill>
                  <a:schemeClr val="tx1"/>
                </a:solidFill>
              </a:rPr>
              <a:t>&lt;img src= "</a:t>
            </a:r>
            <a:r>
              <a:rPr lang="de-DE" sz="1600" u="heavy" dirty="0" err="1">
                <a:solidFill>
                  <a:schemeClr val="bg1">
                    <a:lumMod val="65000"/>
                  </a:schemeClr>
                </a:solidFill>
                <a:uFill>
                  <a:solidFill>
                    <a:schemeClr val="accent1">
                      <a:lumMod val="75000"/>
                    </a:schemeClr>
                  </a:solidFill>
                </a:uFill>
              </a:rPr>
              <a:t>data:image</a:t>
            </a:r>
            <a:r>
              <a:rPr lang="de-DE" sz="1600" u="heavy" dirty="0">
                <a:solidFill>
                  <a:schemeClr val="bg1">
                    <a:lumMod val="65000"/>
                  </a:schemeClr>
                </a:solidFill>
                <a:uFill>
                  <a:solidFill>
                    <a:schemeClr val="accent1">
                      <a:lumMod val="75000"/>
                    </a:schemeClr>
                  </a:solidFill>
                </a:uFill>
              </a:rPr>
              <a:t>/</a:t>
            </a:r>
            <a:r>
              <a:rPr lang="de-DE" sz="1600" u="heavy" dirty="0" err="1">
                <a:solidFill>
                  <a:schemeClr val="bg1">
                    <a:lumMod val="65000"/>
                  </a:schemeClr>
                </a:solidFill>
                <a:uFill>
                  <a:solidFill>
                    <a:schemeClr val="accent1">
                      <a:lumMod val="75000"/>
                    </a:schemeClr>
                  </a:solidFill>
                </a:uFill>
              </a:rPr>
              <a:t>jpeg</a:t>
            </a:r>
            <a:r>
              <a:rPr lang="de-DE" sz="1600" u="heavy" dirty="0">
                <a:solidFill>
                  <a:schemeClr val="bg1">
                    <a:lumMod val="65000"/>
                  </a:schemeClr>
                </a:solidFill>
                <a:uFill>
                  <a:solidFill>
                    <a:schemeClr val="accent1">
                      <a:lumMod val="75000"/>
                    </a:schemeClr>
                  </a:solidFill>
                </a:uFill>
              </a:rPr>
              <a:t>;                                                                  </a:t>
            </a:r>
            <a:r>
              <a:rPr lang="de-DE" sz="1600" dirty="0">
                <a:solidFill>
                  <a:schemeClr val="tx1"/>
                </a:solidFill>
              </a:rPr>
              <a:t>" /&gt;&lt;/div&gt;</a:t>
            </a: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endParaRPr lang="de-DE" sz="1600" dirty="0">
              <a:solidFill>
                <a:schemeClr val="tx1"/>
              </a:solidFill>
            </a:endParaRPr>
          </a:p>
          <a:p>
            <a:pPr marL="0" indent="0">
              <a:buNone/>
            </a:pPr>
            <a:r>
              <a:rPr lang="de-DE" sz="1600" dirty="0">
                <a:solidFill>
                  <a:schemeClr val="tx1"/>
                </a:solidFill>
              </a:rPr>
              <a:t>Der Inhalt des Zwischenspeichers wird (mit „Strg“ „C“) genau hier eingefügt, nämlich zwischen die beiden Anführungszeichen. </a:t>
            </a:r>
          </a:p>
          <a:p>
            <a:pPr marL="0" indent="0">
              <a:buNone/>
            </a:pPr>
            <a:r>
              <a:rPr lang="de-DE" sz="1600" dirty="0">
                <a:solidFill>
                  <a:schemeClr val="tx1"/>
                </a:solidFill>
              </a:rPr>
              <a:t>Jetzt wird es Zeit, das Ergebnis im Standard-Browser zu kontrollieren, also speichern und die html-Datei mit einem Browser öffnen.  Angezeigt wird Hilfe </a:t>
            </a:r>
            <a:r>
              <a:rPr lang="de-DE" sz="1600" dirty="0">
                <a:solidFill>
                  <a:schemeClr val="tx1"/>
                </a:solidFill>
                <a:latin typeface="Arial" panose="020B0604020202020204" pitchFamily="34" charset="0"/>
                <a:cs typeface="Arial" panose="020B0604020202020204" pitchFamily="34" charset="0"/>
              </a:rPr>
              <a:t>1</a:t>
            </a:r>
            <a:r>
              <a:rPr lang="de-DE" sz="1600" dirty="0">
                <a:solidFill>
                  <a:schemeClr val="tx1"/>
                </a:solidFill>
              </a:rPr>
              <a:t>, das sollte jetzt so aussehen:</a:t>
            </a:r>
          </a:p>
          <a:p>
            <a:pPr marL="0" indent="0">
              <a:buNone/>
            </a:pPr>
            <a:endParaRPr lang="de-DE" sz="1600" dirty="0">
              <a:solidFill>
                <a:schemeClr val="tx1"/>
              </a:solidFill>
            </a:endParaRP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Abb. Einfügen – Kontrollieren</a:t>
            </a:r>
          </a:p>
        </p:txBody>
      </p:sp>
      <p:sp>
        <p:nvSpPr>
          <p:cNvPr id="9" name="Pfeil: nach unten 8">
            <a:extLst>
              <a:ext uri="{FF2B5EF4-FFF2-40B4-BE49-F238E27FC236}">
                <a16:creationId xmlns:a16="http://schemas.microsoft.com/office/drawing/2014/main" id="{FA9D6101-E061-48E1-99BA-71A82BB213BF}"/>
              </a:ext>
            </a:extLst>
          </p:cNvPr>
          <p:cNvSpPr/>
          <p:nvPr/>
        </p:nvSpPr>
        <p:spPr>
          <a:xfrm rot="10800000">
            <a:off x="4137212" y="1733074"/>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 name="Grafik 9">
            <a:extLst>
              <a:ext uri="{FF2B5EF4-FFF2-40B4-BE49-F238E27FC236}">
                <a16:creationId xmlns:a16="http://schemas.microsoft.com/office/drawing/2014/main" id="{8761586F-06A1-4CC5-AA30-7923A775B973}"/>
              </a:ext>
            </a:extLst>
          </p:cNvPr>
          <p:cNvPicPr>
            <a:picLocks noChangeAspect="1"/>
          </p:cNvPicPr>
          <p:nvPr/>
        </p:nvPicPr>
        <p:blipFill>
          <a:blip r:embed="rId3"/>
          <a:stretch>
            <a:fillRect/>
          </a:stretch>
        </p:blipFill>
        <p:spPr>
          <a:xfrm>
            <a:off x="2435318" y="4348040"/>
            <a:ext cx="4108917" cy="2356813"/>
          </a:xfrm>
          <a:prstGeom prst="rect">
            <a:avLst/>
          </a:prstGeom>
          <a:effectLst>
            <a:outerShdw blurRad="50800" dist="38100" dir="2700000" algn="tl" rotWithShape="0">
              <a:prstClr val="black">
                <a:alpha val="40000"/>
              </a:prstClr>
            </a:outerShdw>
          </a:effectLst>
        </p:spPr>
      </p:pic>
      <p:sp>
        <p:nvSpPr>
          <p:cNvPr id="11" name="Ellipse 10">
            <a:extLst>
              <a:ext uri="{FF2B5EF4-FFF2-40B4-BE49-F238E27FC236}">
                <a16:creationId xmlns:a16="http://schemas.microsoft.com/office/drawing/2014/main" id="{30750B90-3C38-437E-9C98-9AE558863AD1}"/>
              </a:ext>
            </a:extLst>
          </p:cNvPr>
          <p:cNvSpPr/>
          <p:nvPr/>
        </p:nvSpPr>
        <p:spPr>
          <a:xfrm>
            <a:off x="5253431" y="4268258"/>
            <a:ext cx="1075764" cy="778304"/>
          </a:xfrm>
          <a:prstGeom prst="ellipse">
            <a:avLst/>
          </a:prstGeom>
          <a:no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846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3F6C124-F5F6-4F54-9131-2790B494FD42}"/>
              </a:ext>
            </a:extLst>
          </p:cNvPr>
          <p:cNvSpPr>
            <a:spLocks noGrp="1"/>
          </p:cNvSpPr>
          <p:nvPr>
            <p:ph idx="1"/>
          </p:nvPr>
        </p:nvSpPr>
        <p:spPr>
          <a:xfrm>
            <a:off x="938758" y="1253189"/>
            <a:ext cx="7633742" cy="5222426"/>
          </a:xfrm>
        </p:spPr>
        <p:txBody>
          <a:bodyPr>
            <a:noAutofit/>
          </a:bodyPr>
          <a:lstStyle/>
          <a:p>
            <a:pPr marL="0" indent="0">
              <a:buNone/>
            </a:pPr>
            <a:r>
              <a:rPr lang="de-DE" sz="1600" dirty="0">
                <a:solidFill>
                  <a:schemeClr val="tx1"/>
                </a:solidFill>
              </a:rPr>
              <a:t>Visualisierungen sind bekanntlich mächtige Hilfen beim Lernen und  Verstehen. Daher findet die Aufforderung, einen Inhalt, einen Zusammenhang oder den Stand der Bearbeitung einer Aufgabe zu visualisieren, auch als lernstrategische Hilfe Verwendung.  Abbildungen können mithin auch bei weiteren Hilfen bzw.  Antworten eingesetzt werden. </a:t>
            </a:r>
          </a:p>
          <a:p>
            <a:pPr marL="0" indent="0">
              <a:buNone/>
            </a:pPr>
            <a:r>
              <a:rPr lang="de-DE" sz="1600" dirty="0">
                <a:solidFill>
                  <a:schemeClr val="tx1"/>
                </a:solidFill>
              </a:rPr>
              <a:t>Dabei geht man ganz ähnlich vor wie bei dem Einfügen des Icons in den Kopf der Hilfen.</a:t>
            </a:r>
          </a:p>
          <a:p>
            <a:pPr>
              <a:buFontTx/>
              <a:buChar char="-"/>
            </a:pPr>
            <a:r>
              <a:rPr lang="de-DE" sz="1600" dirty="0">
                <a:solidFill>
                  <a:schemeClr val="tx1"/>
                </a:solidFill>
              </a:rPr>
              <a:t>Die Breite der einzufügenden Abbildungen sollte 400 Pixel nicht überschreiten, bei der Höhe kann man experimentieren.</a:t>
            </a:r>
          </a:p>
          <a:p>
            <a:pPr>
              <a:buFontTx/>
              <a:buChar char="-"/>
            </a:pPr>
            <a:r>
              <a:rPr lang="de-DE" sz="1600" dirty="0">
                <a:solidFill>
                  <a:schemeClr val="tx1"/>
                </a:solidFill>
              </a:rPr>
              <a:t>Die Encodierung in das Base64-Format erfolgt wie zuvor beschrieben.</a:t>
            </a:r>
          </a:p>
          <a:p>
            <a:pPr>
              <a:buFontTx/>
              <a:buChar char="-"/>
            </a:pPr>
            <a:r>
              <a:rPr lang="de-DE" sz="1600" dirty="0">
                <a:solidFill>
                  <a:schemeClr val="tx1"/>
                </a:solidFill>
              </a:rPr>
              <a:t>Um eine Abbildung vor,  zwischen oder nach Text in eine Hilfe einzufügen, benutzt man die beiden folgenden Zeilen:</a:t>
            </a:r>
            <a:br>
              <a:rPr lang="de-DE" sz="1600" dirty="0">
                <a:solidFill>
                  <a:schemeClr val="tx1"/>
                </a:solidFill>
              </a:rPr>
            </a:br>
            <a:br>
              <a:rPr lang="de-DE" sz="1600" dirty="0">
                <a:solidFill>
                  <a:schemeClr val="tx1"/>
                </a:solidFill>
              </a:rPr>
            </a:br>
            <a:r>
              <a:rPr lang="de-DE" sz="1600" dirty="0">
                <a:solidFill>
                  <a:schemeClr val="tx1"/>
                </a:solidFill>
              </a:rPr>
              <a:t>&lt;p style="text-align: center;"&gt;</a:t>
            </a:r>
            <a:br>
              <a:rPr lang="de-DE" sz="1600" dirty="0">
                <a:solidFill>
                  <a:schemeClr val="tx1"/>
                </a:solidFill>
              </a:rPr>
            </a:br>
            <a:r>
              <a:rPr lang="de-DE" sz="1600" dirty="0">
                <a:solidFill>
                  <a:schemeClr val="tx1"/>
                </a:solidFill>
              </a:rPr>
              <a:t>&lt;img src="</a:t>
            </a:r>
            <a:r>
              <a:rPr lang="de-DE" sz="1600" u="heavy" dirty="0">
                <a:solidFill>
                  <a:schemeClr val="bg1">
                    <a:lumMod val="65000"/>
                  </a:schemeClr>
                </a:solidFill>
                <a:uFill>
                  <a:solidFill>
                    <a:schemeClr val="accent1">
                      <a:lumMod val="75000"/>
                    </a:schemeClr>
                  </a:solidFill>
                </a:uFill>
              </a:rPr>
              <a:t> </a:t>
            </a:r>
            <a:r>
              <a:rPr lang="de-DE" sz="1600" u="heavy" dirty="0" err="1">
                <a:solidFill>
                  <a:schemeClr val="bg1">
                    <a:lumMod val="65000"/>
                  </a:schemeClr>
                </a:solidFill>
                <a:uFill>
                  <a:solidFill>
                    <a:schemeClr val="accent1">
                      <a:lumMod val="75000"/>
                    </a:schemeClr>
                  </a:solidFill>
                </a:uFill>
              </a:rPr>
              <a:t>data:image</a:t>
            </a:r>
            <a:r>
              <a:rPr lang="de-DE" sz="1600" u="heavy" dirty="0">
                <a:solidFill>
                  <a:schemeClr val="bg1">
                    <a:lumMod val="65000"/>
                  </a:schemeClr>
                </a:solidFill>
                <a:uFill>
                  <a:solidFill>
                    <a:schemeClr val="accent1">
                      <a:lumMod val="75000"/>
                    </a:schemeClr>
                  </a:solidFill>
                </a:uFill>
              </a:rPr>
              <a:t>/</a:t>
            </a:r>
            <a:r>
              <a:rPr lang="de-DE" sz="1600" u="heavy" dirty="0" err="1">
                <a:solidFill>
                  <a:schemeClr val="bg1">
                    <a:lumMod val="65000"/>
                  </a:schemeClr>
                </a:solidFill>
                <a:uFill>
                  <a:solidFill>
                    <a:schemeClr val="accent1">
                      <a:lumMod val="75000"/>
                    </a:schemeClr>
                  </a:solidFill>
                </a:uFill>
              </a:rPr>
              <a:t>jpeg</a:t>
            </a:r>
            <a:r>
              <a:rPr lang="de-DE" sz="1600" u="heavy" dirty="0">
                <a:solidFill>
                  <a:schemeClr val="bg1">
                    <a:lumMod val="65000"/>
                  </a:schemeClr>
                </a:solidFill>
                <a:uFill>
                  <a:solidFill>
                    <a:schemeClr val="accent1">
                      <a:lumMod val="75000"/>
                    </a:schemeClr>
                  </a:solidFill>
                </a:uFill>
              </a:rPr>
              <a:t>;                             </a:t>
            </a:r>
            <a:r>
              <a:rPr lang="de-DE" sz="1600" dirty="0">
                <a:solidFill>
                  <a:schemeClr val="tx1"/>
                </a:solidFill>
              </a:rPr>
              <a:t>" /&gt;&lt;/p&gt;</a:t>
            </a:r>
          </a:p>
          <a:p>
            <a:pPr>
              <a:buFontTx/>
              <a:buChar char="-"/>
            </a:pPr>
            <a:endParaRPr lang="de-DE" sz="1600" dirty="0">
              <a:solidFill>
                <a:schemeClr val="tx1"/>
              </a:solidFill>
            </a:endParaRPr>
          </a:p>
          <a:p>
            <a:pPr>
              <a:buFontTx/>
              <a:buChar char="-"/>
            </a:pPr>
            <a:r>
              <a:rPr lang="de-DE" sz="1600" dirty="0">
                <a:solidFill>
                  <a:schemeClr val="tx1"/>
                </a:solidFill>
              </a:rPr>
              <a:t>… und fügt den Code wiederum </a:t>
            </a:r>
            <a:br>
              <a:rPr lang="de-DE" sz="1600" dirty="0">
                <a:solidFill>
                  <a:schemeClr val="tx1"/>
                </a:solidFill>
              </a:rPr>
            </a:br>
            <a:r>
              <a:rPr lang="de-DE" sz="1600" dirty="0">
                <a:solidFill>
                  <a:schemeClr val="tx1"/>
                </a:solidFill>
              </a:rPr>
              <a:t>zwischen den beiden Anführungszeichen ein.</a:t>
            </a:r>
          </a:p>
          <a:p>
            <a:pPr marL="0" indent="0">
              <a:buNone/>
            </a:pPr>
            <a:endParaRPr lang="de-DE" sz="1600" dirty="0">
              <a:solidFill>
                <a:schemeClr val="tx1"/>
              </a:solidFill>
            </a:endParaRPr>
          </a:p>
        </p:txBody>
      </p:sp>
      <p:pic>
        <p:nvPicPr>
          <p:cNvPr id="4" name="Grafik 3">
            <a:extLst>
              <a:ext uri="{FF2B5EF4-FFF2-40B4-BE49-F238E27FC236}">
                <a16:creationId xmlns:a16="http://schemas.microsoft.com/office/drawing/2014/main" id="{FEEADC86-B498-4B46-9B9E-0D7D0A47D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8722" y="0"/>
            <a:ext cx="809145" cy="768176"/>
          </a:xfrm>
          <a:prstGeom prst="rect">
            <a:avLst/>
          </a:prstGeom>
        </p:spPr>
      </p:pic>
      <p:sp>
        <p:nvSpPr>
          <p:cNvPr id="2" name="Titel 1">
            <a:extLst>
              <a:ext uri="{FF2B5EF4-FFF2-40B4-BE49-F238E27FC236}">
                <a16:creationId xmlns:a16="http://schemas.microsoft.com/office/drawing/2014/main" id="{8AAD3296-94F2-4E1E-9E47-99EB6B3EC48C}"/>
              </a:ext>
            </a:extLst>
          </p:cNvPr>
          <p:cNvSpPr>
            <a:spLocks noGrp="1"/>
          </p:cNvSpPr>
          <p:nvPr>
            <p:ph type="title"/>
          </p:nvPr>
        </p:nvSpPr>
        <p:spPr>
          <a:xfrm>
            <a:off x="938758" y="382385"/>
            <a:ext cx="7633742" cy="716211"/>
          </a:xfrm>
        </p:spPr>
        <p:txBody>
          <a:bodyPr>
            <a:normAutofit/>
          </a:bodyPr>
          <a:lstStyle/>
          <a:p>
            <a:r>
              <a:rPr lang="de-DE" sz="4000" dirty="0"/>
              <a:t>weitere Abbildungen Einfügen</a:t>
            </a:r>
          </a:p>
        </p:txBody>
      </p:sp>
      <p:sp>
        <p:nvSpPr>
          <p:cNvPr id="9" name="Pfeil: nach unten 8">
            <a:extLst>
              <a:ext uri="{FF2B5EF4-FFF2-40B4-BE49-F238E27FC236}">
                <a16:creationId xmlns:a16="http://schemas.microsoft.com/office/drawing/2014/main" id="{FA9D6101-E061-48E1-99BA-71A82BB213BF}"/>
              </a:ext>
            </a:extLst>
          </p:cNvPr>
          <p:cNvSpPr/>
          <p:nvPr/>
        </p:nvSpPr>
        <p:spPr>
          <a:xfrm rot="7404590">
            <a:off x="4498979" y="4981763"/>
            <a:ext cx="869576" cy="1246094"/>
          </a:xfrm>
          <a:prstGeom prst="downArrow">
            <a:avLst/>
          </a:prstGeom>
          <a:ln w="349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8981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Badge">
  <a:themeElements>
    <a:clrScheme name="Galathe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TM10001106[[fn=Abzeichen]]</Template>
  <TotalTime>0</TotalTime>
  <Words>1000</Words>
  <Application>Microsoft Office PowerPoint</Application>
  <PresentationFormat>Bildschirmpräsentation (4:3)</PresentationFormat>
  <Paragraphs>107</Paragraphs>
  <Slides>11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ABeeZee</vt:lpstr>
      <vt:lpstr>Arial</vt:lpstr>
      <vt:lpstr>Calibri</vt:lpstr>
      <vt:lpstr>Gill Sans MT</vt:lpstr>
      <vt:lpstr>Impact</vt:lpstr>
      <vt:lpstr>Badge</vt:lpstr>
      <vt:lpstr>Abbildungen einfügen</vt:lpstr>
      <vt:lpstr>Abb. Einfügen - Ressourcen</vt:lpstr>
      <vt:lpstr>Abb. Einfügen - Vorbereitung</vt:lpstr>
      <vt:lpstr>Abb. Einfügen – Encodieren</vt:lpstr>
      <vt:lpstr>Abb. Einfügen – Encodieren</vt:lpstr>
      <vt:lpstr>Abb. Einfügen – code kopieren</vt:lpstr>
      <vt:lpstr>Abb. Einfügen – code integrieren</vt:lpstr>
      <vt:lpstr>Abb. Einfügen – Kontrollieren</vt:lpstr>
      <vt:lpstr>weitere Abbildungen Einfügen</vt:lpstr>
      <vt:lpstr>Abbildungen – Copyright</vt:lpstr>
      <vt:lpstr>Abbildungen Einfügen – Nachtrag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lutz staeudel</dc:creator>
  <cp:lastModifiedBy>lutz staeudel</cp:lastModifiedBy>
  <cp:revision>58</cp:revision>
  <dcterms:created xsi:type="dcterms:W3CDTF">2020-03-15T12:01:31Z</dcterms:created>
  <dcterms:modified xsi:type="dcterms:W3CDTF">2020-03-22T15:59:16Z</dcterms:modified>
</cp:coreProperties>
</file>