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7"/>
  </p:notesMasterIdLst>
  <p:sldIdLst>
    <p:sldId id="256" r:id="rId2"/>
    <p:sldId id="264" r:id="rId3"/>
    <p:sldId id="267" r:id="rId4"/>
    <p:sldId id="265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tz staeudel" initials="ls" lastIdx="1" clrIdx="0">
    <p:extLst>
      <p:ext uri="{19B8F6BF-5375-455C-9EA6-DF929625EA0E}">
        <p15:presenceInfo xmlns:p15="http://schemas.microsoft.com/office/powerpoint/2012/main" userId="b4eb3e4e3246367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81" autoAdjust="0"/>
    <p:restoredTop sz="94660"/>
  </p:normalViewPr>
  <p:slideViewPr>
    <p:cSldViewPr snapToGrid="0">
      <p:cViewPr varScale="1">
        <p:scale>
          <a:sx n="87" d="100"/>
          <a:sy n="87" d="100"/>
        </p:scale>
        <p:origin x="72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CB532-7ACC-4F9B-94D2-86081EB7A92C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01170-064F-46B1-8EB4-E2DF430ACA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289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Dieses Tutorial ist OER-Lizensiert. Bei Weitergabe wird Nennung des Urhebers erbeten: Lutz Stäudel, Leipzig. www.guteunterrichtspraxis-nw.org bzw. www.stäudel.de</a:t>
            </a:r>
          </a:p>
          <a:p>
            <a:r>
              <a:rPr lang="de-DE" dirty="0"/>
              <a:t>Erstellt im März 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01170-064F-46B1-8EB4-E2DF430ACA4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195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5FD2EC0-CD02-4BC1-A735-CACEAF5B21E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26072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2EC0-CD02-4BC1-A735-CACEAF5B21E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5494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2EC0-CD02-4BC1-A735-CACEAF5B21E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66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2EC0-CD02-4BC1-A735-CACEAF5B21E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233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5FD2EC0-CD02-4BC1-A735-CACEAF5B21E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1053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2EC0-CD02-4BC1-A735-CACEAF5B21E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3011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2EC0-CD02-4BC1-A735-CACEAF5B21E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13672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2EC0-CD02-4BC1-A735-CACEAF5B21E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9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2EC0-CD02-4BC1-A735-CACEAF5B21E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2921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E5FD2EC0-CD02-4BC1-A735-CACEAF5B21E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58386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E5FD2EC0-CD02-4BC1-A735-CACEAF5B21E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08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5FD2EC0-CD02-4BC1-A735-CACEAF5B21E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74484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&#228;udel.d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www.st&#228;udel.de/AG_aufgaben_hilfen_klassisch_1.html" TargetMode="External"/><Relationship Id="rId7" Type="http://schemas.openxmlformats.org/officeDocument/2006/relationships/image" Target="../media/image1.jpg"/><Relationship Id="rId2" Type="http://schemas.openxmlformats.org/officeDocument/2006/relationships/hyperlink" Target="http://www.st&#228;udel.de/AmH_im_SieSti-Forma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&#228;udel.de/" TargetMode="External"/><Relationship Id="rId5" Type="http://schemas.openxmlformats.org/officeDocument/2006/relationships/hyperlink" Target="http://www.st&#228;udel.de/2020_Physik_Ref_Leipzig.html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://www.st&#228;udel.de/Masken.zip" TargetMode="Externa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&#228;udel.de/" TargetMode="External"/><Relationship Id="rId2" Type="http://schemas.openxmlformats.org/officeDocument/2006/relationships/hyperlink" Target="http://www.st&#228;udel.de/2020_Physik_Ref_Leipzig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t&#228;udel.d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enportal.siemens-stiftung.org/de/aufgaben-mit-gestuften-hilfen-einfuehrung-106293" TargetMode="External"/><Relationship Id="rId2" Type="http://schemas.openxmlformats.org/officeDocument/2006/relationships/hyperlink" Target="http://www.kmk-format.de/material/Nawi/Aufgaben/A4_Hoehe/A4-3_Welche_Anregungen_geben_die_Anforderungsbereiche_fuer_die_Binnendifferenzierung/A4-3-1_Aufgaben_mit_gestuften_Lernhilfe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hyperlink" Target="http://www.st&#228;udel.de/" TargetMode="External"/><Relationship Id="rId4" Type="http://schemas.openxmlformats.org/officeDocument/2006/relationships/hyperlink" Target="http://www.josefleisen.de/downloads/methodenwerkzeuge/54%20Abgestufte%20Lernhilfen%20NiU%202003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02E388-CB15-4A16-845B-A330D6EC5A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Ein Tutorial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636EC49-7625-46BA-9C1A-03F51767C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373" y="117830"/>
            <a:ext cx="7738814" cy="742279"/>
          </a:xfrm>
        </p:spPr>
        <p:txBody>
          <a:bodyPr>
            <a:normAutofit fontScale="92500"/>
          </a:bodyPr>
          <a:lstStyle/>
          <a:p>
            <a:r>
              <a:rPr lang="de-DE" sz="2400" dirty="0"/>
              <a:t>Aufgaben und Hilfen zum Download</a:t>
            </a:r>
          </a:p>
        </p:txBody>
      </p:sp>
      <p:pic>
        <p:nvPicPr>
          <p:cNvPr id="5" name="Grafik 4">
            <a:hlinkClick r:id="rId3"/>
            <a:extLst>
              <a:ext uri="{FF2B5EF4-FFF2-40B4-BE49-F238E27FC236}">
                <a16:creationId xmlns:a16="http://schemas.microsoft.com/office/drawing/2014/main" id="{7C6A49AE-2135-45E9-A78A-00AF248CBA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855" y="-55842"/>
            <a:ext cx="809145" cy="76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429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D3296-94F2-4E1E-9E47-99EB6B3EC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716211"/>
          </a:xfrm>
        </p:spPr>
        <p:txBody>
          <a:bodyPr>
            <a:normAutofit fontScale="90000"/>
          </a:bodyPr>
          <a:lstStyle/>
          <a:p>
            <a:r>
              <a:rPr lang="de-DE" sz="4000" dirty="0" err="1"/>
              <a:t>Blended</a:t>
            </a:r>
            <a:r>
              <a:rPr lang="de-DE" sz="4000" dirty="0"/>
              <a:t> Learning </a:t>
            </a:r>
            <a:br>
              <a:rPr lang="de-DE" sz="4000" dirty="0"/>
            </a:br>
            <a:r>
              <a:rPr lang="de-DE" sz="4000" dirty="0"/>
              <a:t>in Zeiten von Corona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F6C124-F5F6-4F54-9131-2790B494F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146" y="1510461"/>
            <a:ext cx="7725802" cy="3650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Sie möchten Aufgaben mit gestuften Hilfen für Ihren Unterricht nutzen? Und Sie möchten auch erfahren, wie Sie Aufgaben für die eigenen Klassen selbst erstellen können?</a:t>
            </a:r>
          </a:p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Mein Vorschlag: Sie erhalten umfangreiches Material</a:t>
            </a:r>
          </a:p>
          <a:p>
            <a:pPr>
              <a:buFontTx/>
              <a:buChar char="-"/>
            </a:pPr>
            <a:r>
              <a:rPr lang="de-DE" sz="1600" dirty="0">
                <a:solidFill>
                  <a:schemeClr val="tx1"/>
                </a:solidFill>
              </a:rPr>
              <a:t>zum Ausprobieren: fertige Aufgaben und Hilfen, die Sie unmittelbar nutzen können</a:t>
            </a:r>
            <a:br>
              <a:rPr lang="de-DE" sz="1600" dirty="0">
                <a:solidFill>
                  <a:schemeClr val="tx1"/>
                </a:solidFill>
              </a:rPr>
            </a:br>
            <a:r>
              <a:rPr lang="de-DE" sz="16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http://www.stäudel.de/AmH_im_SieSti-Format.html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de-DE" sz="1600" dirty="0">
                <a:solidFill>
                  <a:schemeClr val="tx1"/>
                </a:solidFill>
              </a:rPr>
              <a:t>Eine Anleitung zur Gestaltung von Aufgaben und Hilfen</a:t>
            </a:r>
            <a:br>
              <a:rPr lang="de-DE" sz="1600" dirty="0">
                <a:solidFill>
                  <a:schemeClr val="tx1"/>
                </a:solidFill>
              </a:rPr>
            </a:br>
            <a:r>
              <a:rPr lang="de-DE" sz="1600" dirty="0">
                <a:solidFill>
                  <a:schemeClr val="tx1"/>
                </a:solidFill>
                <a:hlinkClick r:id="rId3"/>
              </a:rPr>
              <a:t>http://www.stäudel.de/AG_aufgaben_hilfen_klassisch_1.html</a:t>
            </a:r>
            <a:r>
              <a:rPr lang="de-DE" sz="1600" dirty="0">
                <a:solidFill>
                  <a:schemeClr val="tx1"/>
                </a:solidFill>
              </a:rPr>
              <a:t> (und die Folgeseiten)</a:t>
            </a:r>
          </a:p>
          <a:p>
            <a:pPr>
              <a:buFontTx/>
              <a:buChar char="-"/>
            </a:pPr>
            <a:r>
              <a:rPr lang="de-DE" sz="1600" dirty="0">
                <a:solidFill>
                  <a:schemeClr val="tx1"/>
                </a:solidFill>
              </a:rPr>
              <a:t>Eine ZIP-Datei mit html-Masken für die Hilfen </a:t>
            </a:r>
            <a:r>
              <a:rPr lang="de-DE" sz="1600" dirty="0">
                <a:solidFill>
                  <a:schemeClr val="tx1"/>
                </a:solidFill>
                <a:hlinkClick r:id="rId4"/>
              </a:rPr>
              <a:t>http://www.stäudel.de/Masken.zip </a:t>
            </a:r>
            <a:endParaRPr lang="de-DE" sz="1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de-DE" sz="1600" dirty="0">
                <a:solidFill>
                  <a:schemeClr val="tx1"/>
                </a:solidFill>
              </a:rPr>
              <a:t>Je ein kleines Tutorial zur Handhabung von Texten bzw. von Abbildungen und Videos, die eigenfügt werden sollen. </a:t>
            </a:r>
            <a:r>
              <a:rPr lang="de-DE" sz="1600" dirty="0">
                <a:solidFill>
                  <a:schemeClr val="tx1"/>
                </a:solidFill>
                <a:hlinkClick r:id="rId5"/>
              </a:rPr>
              <a:t>http://www.stäudel.de/2020_Physik_Ref_Leipzig.html</a:t>
            </a: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de-DE" sz="1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6" name="Grafik 5">
            <a:hlinkClick r:id="rId6"/>
            <a:extLst>
              <a:ext uri="{FF2B5EF4-FFF2-40B4-BE49-F238E27FC236}">
                <a16:creationId xmlns:a16="http://schemas.microsoft.com/office/drawing/2014/main" id="{2B111B2E-ACEC-41B1-8738-66C5CF0BED6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509" y="-13962"/>
            <a:ext cx="809145" cy="768176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3C9329DC-5BC7-4107-8BFE-164A73AB5A8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6800" y="4966142"/>
            <a:ext cx="2390775" cy="177877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D4EE08C-EB77-4B79-8FB9-05B79A5CBC2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09976" y="4964268"/>
            <a:ext cx="2390776" cy="1796605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41DF0E4E-CBF3-4990-AC25-D3D718EF0E7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78594" y="4964268"/>
            <a:ext cx="2393906" cy="179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D3296-94F2-4E1E-9E47-99EB6B3EC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716211"/>
          </a:xfrm>
        </p:spPr>
        <p:txBody>
          <a:bodyPr>
            <a:normAutofit fontScale="90000"/>
          </a:bodyPr>
          <a:lstStyle/>
          <a:p>
            <a:r>
              <a:rPr lang="de-DE" sz="4000" dirty="0" err="1"/>
              <a:t>Blended</a:t>
            </a:r>
            <a:r>
              <a:rPr lang="de-DE" sz="4000" dirty="0"/>
              <a:t> Learning </a:t>
            </a:r>
            <a:br>
              <a:rPr lang="de-DE" sz="4000" dirty="0"/>
            </a:br>
            <a:r>
              <a:rPr lang="de-DE" sz="4000" dirty="0"/>
              <a:t>in Zeiten von Corona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F6C124-F5F6-4F54-9131-2790B494F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939086"/>
            <a:ext cx="7725802" cy="3650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Eine Anleitung zur Generierung von QR-Codes, um die Hilfen für die Lernenden auf mobilen Endgeräten verfügbar zu machen finden Sie in einem Artikel ebenfalls auf </a:t>
            </a:r>
            <a:r>
              <a:rPr lang="de-DE" sz="1600" dirty="0">
                <a:solidFill>
                  <a:schemeClr val="tx1"/>
                </a:solidFill>
                <a:hlinkClick r:id="rId2"/>
              </a:rPr>
              <a:t>http://www.stäudel.de/2020_Physik_Ref_Leipzig.html</a:t>
            </a: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Gestalten Sie bitte eine Aufgabe Ihrer Wahl – bei einem Treffen in der nahen Zukunft können Sie Ihre Ergebnisse austauschen oder – falls erwünscht – mit meiner Hilfe nachbessern. </a:t>
            </a:r>
          </a:p>
          <a:p>
            <a:pPr>
              <a:buFontTx/>
              <a:buChar char="-"/>
            </a:pPr>
            <a:endParaRPr lang="de-DE" sz="1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de-DE" sz="1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6" name="Grafik 5">
            <a:hlinkClick r:id="rId3"/>
            <a:extLst>
              <a:ext uri="{FF2B5EF4-FFF2-40B4-BE49-F238E27FC236}">
                <a16:creationId xmlns:a16="http://schemas.microsoft.com/office/drawing/2014/main" id="{2B111B2E-ACEC-41B1-8738-66C5CF0BED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509" y="-13962"/>
            <a:ext cx="809145" cy="76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04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D3296-94F2-4E1E-9E47-99EB6B3EC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716211"/>
          </a:xfrm>
        </p:spPr>
        <p:txBody>
          <a:bodyPr>
            <a:normAutofit/>
          </a:bodyPr>
          <a:lstStyle/>
          <a:p>
            <a:r>
              <a:rPr lang="de-DE" sz="4000" dirty="0"/>
              <a:t>Themenvorschläge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F6C124-F5F6-4F54-9131-2790B494F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317780"/>
            <a:ext cx="7725802" cy="3650168"/>
          </a:xfrm>
        </p:spPr>
        <p:txBody>
          <a:bodyPr>
            <a:noAutofit/>
          </a:bodyPr>
          <a:lstStyle/>
          <a:p>
            <a:r>
              <a:rPr lang="de-DE" sz="1800" dirty="0"/>
              <a:t>Marcel benutzt die Rolltreppe aufwärts  – und geht dabei zusätzlich die Stufen hoch</a:t>
            </a:r>
          </a:p>
          <a:p>
            <a:r>
              <a:rPr lang="de-DE" sz="1800" dirty="0" err="1"/>
              <a:t>Lenni</a:t>
            </a:r>
            <a:r>
              <a:rPr lang="de-DE" sz="1800" dirty="0"/>
              <a:t> sagt, er kann zur Winterpause der BL vom Punktestand auf die Anzahl der Spiele schließen, die unentschieden ausgegangen sind</a:t>
            </a:r>
          </a:p>
          <a:p>
            <a:r>
              <a:rPr lang="de-DE" sz="1800" dirty="0"/>
              <a:t>Warum braucht ein Schiffshebewerk keine Zusatzgewichte zum Ausgleich bei kleineren oder größeren Schiffen?</a:t>
            </a:r>
          </a:p>
          <a:p>
            <a:r>
              <a:rPr lang="de-DE" sz="1800" dirty="0"/>
              <a:t>Was ändert sich beim Flaschenzug mit 2 zu drei Rollen?</a:t>
            </a:r>
          </a:p>
          <a:p>
            <a:r>
              <a:rPr lang="de-DE" sz="1800" dirty="0"/>
              <a:t>Wieso benutzt man zum Öffnen von Lackdosen oft einen Schraubenzieher?</a:t>
            </a:r>
          </a:p>
          <a:p>
            <a:r>
              <a:rPr lang="de-DE" sz="1800" dirty="0"/>
              <a:t>10 Klimmzüge in 20 Sekunden, wie groß ist die Leistung, wenn der Sportler / die Sportlerin 80 bzw. 65 kg wiegen?</a:t>
            </a:r>
          </a:p>
          <a:p>
            <a:r>
              <a:rPr lang="de-DE" sz="1800" dirty="0"/>
              <a:t>In alten Zeiten:  Arbeiter transportieren ein 400 kg schweres Gipfelkreuz auf einen 2800 m hohen Berg. Der Ort unten liegt auf 600 m </a:t>
            </a:r>
            <a:r>
              <a:rPr lang="de-DE" sz="1800" dirty="0" err="1"/>
              <a:t>üMh</a:t>
            </a:r>
            <a:r>
              <a:rPr lang="de-DE" sz="1800" dirty="0"/>
              <a:t>.</a:t>
            </a:r>
          </a:p>
          <a:p>
            <a:r>
              <a:rPr lang="de-DE" sz="1800" dirty="0"/>
              <a:t>Hochbehälter: Höhe und Druck in einem viergeschossigen Haus am Wasserhahn</a:t>
            </a:r>
            <a:endParaRPr lang="de-DE" sz="1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de-DE" sz="1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6" name="Grafik 5">
            <a:hlinkClick r:id="rId2"/>
            <a:extLst>
              <a:ext uri="{FF2B5EF4-FFF2-40B4-BE49-F238E27FC236}">
                <a16:creationId xmlns:a16="http://schemas.microsoft.com/office/drawing/2014/main" id="{2B111B2E-ACEC-41B1-8738-66C5CF0BED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509" y="-13962"/>
            <a:ext cx="809145" cy="76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148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D3296-94F2-4E1E-9E47-99EB6B3EC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716211"/>
          </a:xfrm>
        </p:spPr>
        <p:txBody>
          <a:bodyPr>
            <a:normAutofit/>
          </a:bodyPr>
          <a:lstStyle/>
          <a:p>
            <a:r>
              <a:rPr lang="de-DE" sz="4000" dirty="0"/>
              <a:t>Themenvorschläge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F6C124-F5F6-4F54-9131-2790B494F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433" y="1494943"/>
            <a:ext cx="7725802" cy="4980672"/>
          </a:xfrm>
        </p:spPr>
        <p:txBody>
          <a:bodyPr>
            <a:noAutofit/>
          </a:bodyPr>
          <a:lstStyle/>
          <a:p>
            <a:r>
              <a:rPr lang="de-DE" sz="1600" dirty="0"/>
              <a:t>Kartesischer Taucher, wie funktioniert der?</a:t>
            </a:r>
          </a:p>
          <a:p>
            <a:r>
              <a:rPr lang="de-DE" sz="1600" dirty="0"/>
              <a:t>Warum tanzt der Wassertropfen auf der heißen Herdplatte?</a:t>
            </a:r>
          </a:p>
          <a:p>
            <a:r>
              <a:rPr lang="de-DE" sz="1600" dirty="0">
                <a:solidFill>
                  <a:schemeClr val="tx1"/>
                </a:solidFill>
              </a:rPr>
              <a:t>Warum bilden sich auf den Meeren Inseln aus Plastik?</a:t>
            </a:r>
          </a:p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Natürlich ist das nur eine Ideensammlung – am besten ist es immer, eine Aufgabe vor dem Hintergrund des eigenen Unterrichts und der eigenen Lerngruppen zu entwickeln.</a:t>
            </a:r>
          </a:p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Denken Sie daran: annähernd authentische Fragestellungen erhöhen Motivation und Lernerfolg </a:t>
            </a:r>
            <a:r>
              <a:rPr lang="de-DE" sz="1600">
                <a:solidFill>
                  <a:schemeClr val="tx1"/>
                </a:solidFill>
              </a:rPr>
              <a:t>deutlich.</a:t>
            </a: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Weitere Quellen und Literatur zum Thema finden Sie auf meinen Webseiten sowie hier:</a:t>
            </a:r>
          </a:p>
          <a:p>
            <a:pPr marL="0" indent="0">
              <a:buNone/>
            </a:pPr>
            <a:r>
              <a:rPr lang="de-DE" sz="1400" dirty="0">
                <a:hlinkClick r:id="rId2"/>
              </a:rPr>
              <a:t>http://www.kmk-format.de/material/Nawi/Aufgaben/A4_Hoehe/A4-3_Welche_Anregungen_geben_die_Anforderungsbereiche_fuer_die_Binnendifferenzierung/A4-3-1_Aufgaben_mit_gestuften_Lernhilfen.pdf</a:t>
            </a:r>
            <a:endParaRPr lang="de-DE" sz="1400" dirty="0"/>
          </a:p>
          <a:p>
            <a:pPr marL="0" indent="0">
              <a:buNone/>
            </a:pPr>
            <a:r>
              <a:rPr lang="de-DE" sz="1400" dirty="0">
                <a:hlinkClick r:id="rId3"/>
              </a:rPr>
              <a:t>https://medienportal.siemens-stiftung.org/de/aufgaben-mit-gestuften-hilfen-einfuehrung-106293</a:t>
            </a:r>
            <a:endParaRPr lang="de-DE" sz="1400" dirty="0"/>
          </a:p>
          <a:p>
            <a:pPr marL="0" indent="0">
              <a:buNone/>
            </a:pPr>
            <a:r>
              <a:rPr lang="de-DE" sz="1400" dirty="0">
                <a:hlinkClick r:id="rId4"/>
              </a:rPr>
              <a:t>http://www.josefleisen.de/downloads/methodenwerkzeuge/54%20Abgestufte%20Lernhilfen%20NiU%202003.pdf</a:t>
            </a:r>
            <a:endParaRPr lang="de-DE" sz="1400" dirty="0"/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6" name="Grafik 5">
            <a:hlinkClick r:id="rId5"/>
            <a:extLst>
              <a:ext uri="{FF2B5EF4-FFF2-40B4-BE49-F238E27FC236}">
                <a16:creationId xmlns:a16="http://schemas.microsoft.com/office/drawing/2014/main" id="{2B111B2E-ACEC-41B1-8738-66C5CF0BED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509" y="-13962"/>
            <a:ext cx="809145" cy="76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41045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Abzeichen</Template>
  <TotalTime>0</TotalTime>
  <Words>577</Words>
  <Application>Microsoft Office PowerPoint</Application>
  <PresentationFormat>Bildschirmpräsentation (4:3)</PresentationFormat>
  <Paragraphs>45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Impact</vt:lpstr>
      <vt:lpstr>Badge</vt:lpstr>
      <vt:lpstr>Ein Tutorial</vt:lpstr>
      <vt:lpstr>Blended Learning  in Zeiten von Corona</vt:lpstr>
      <vt:lpstr>Blended Learning  in Zeiten von Corona</vt:lpstr>
      <vt:lpstr>Themenvorschläge</vt:lpstr>
      <vt:lpstr>Themenvorschläge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lutz staeudel</dc:creator>
  <cp:lastModifiedBy>lutz staeudel</cp:lastModifiedBy>
  <cp:revision>40</cp:revision>
  <dcterms:created xsi:type="dcterms:W3CDTF">2020-03-15T12:01:31Z</dcterms:created>
  <dcterms:modified xsi:type="dcterms:W3CDTF">2020-03-22T22:59:50Z</dcterms:modified>
</cp:coreProperties>
</file>