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0" r:id="rId1"/>
  </p:sldMasterIdLst>
  <p:notesMasterIdLst>
    <p:notesMasterId r:id="rId9"/>
  </p:notesMasterIdLst>
  <p:sldIdLst>
    <p:sldId id="256" r:id="rId2"/>
    <p:sldId id="257" r:id="rId3"/>
    <p:sldId id="260" r:id="rId4"/>
    <p:sldId id="261" r:id="rId5"/>
    <p:sldId id="265" r:id="rId6"/>
    <p:sldId id="267" r:id="rId7"/>
    <p:sldId id="270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tz staeudel" initials="ls" lastIdx="2" clrIdx="0">
    <p:extLst>
      <p:ext uri="{19B8F6BF-5375-455C-9EA6-DF929625EA0E}">
        <p15:presenceInfo xmlns:p15="http://schemas.microsoft.com/office/powerpoint/2012/main" userId="b4eb3e4e3246367a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F6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88" d="100"/>
          <a:sy n="88" d="100"/>
        </p:scale>
        <p:origin x="64" y="2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8CB532-7ACC-4F9B-94D2-86081EB7A92C}" type="datetimeFigureOut">
              <a:rPr lang="de-DE" smtClean="0"/>
              <a:t>23.03.2020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701170-064F-46B1-8EB4-E2DF430ACA4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2891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Dieses Tutorial ist OER-Lizensiert. Bei Weitergabe wird Nennung des Urhebers erbeten: Lutz Stäudel, Leipzig. www.guteunterrichtspraxis-nw.org bzw. www.stäudel.de</a:t>
            </a:r>
          </a:p>
          <a:p>
            <a:r>
              <a:rPr lang="de-DE" dirty="0"/>
              <a:t>Erstellt im März 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701170-064F-46B1-8EB4-E2DF430ACA45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01955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2063115" y="630937"/>
            <a:ext cx="5230368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8892" y="1098388"/>
            <a:ext cx="7738814" cy="4394988"/>
          </a:xfrm>
        </p:spPr>
        <p:txBody>
          <a:bodyPr anchor="ctr">
            <a:noAutofit/>
          </a:bodyPr>
          <a:lstStyle>
            <a:lvl1pPr algn="ctr">
              <a:defRPr sz="7500" spc="600" baseline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61284" y="5979197"/>
            <a:ext cx="6034030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1500" b="1" i="0" cap="all" spc="300" baseline="0">
                <a:solidFill>
                  <a:schemeClr val="tx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8892" y="6375679"/>
            <a:ext cx="174729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E5FD2EC0-CD02-4BC1-A735-CACEAF5B21EE}" type="datetimeFigureOut">
              <a:rPr lang="de-DE" smtClean="0"/>
              <a:t>23.03.2020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35249" y="6375679"/>
            <a:ext cx="30861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00414" y="6375679"/>
            <a:ext cx="1747292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F0818F5-4C21-468F-BF36-9E22778756EF}" type="slidenum">
              <a:rPr lang="de-DE" smtClean="0"/>
              <a:t>‹Nr.›</a:t>
            </a:fld>
            <a:endParaRPr lang="de-DE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81581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D2EC0-CD02-4BC1-A735-CACEAF5B21EE}" type="datetimeFigureOut">
              <a:rPr lang="de-DE" smtClean="0"/>
              <a:t>23.03.2020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818F5-4C21-468F-BF36-9E22778756E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5708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6911" y="382386"/>
            <a:ext cx="1771930" cy="5600404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4" y="382386"/>
            <a:ext cx="5809517" cy="5600404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D2EC0-CD02-4BC1-A735-CACEAF5B21EE}" type="datetimeFigureOut">
              <a:rPr lang="de-DE" smtClean="0"/>
              <a:t>23.03.2020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818F5-4C21-468F-BF36-9E22778756E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7069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D2EC0-CD02-4BC1-A735-CACEAF5B21EE}" type="datetimeFigureOut">
              <a:rPr lang="de-DE" smtClean="0"/>
              <a:t>23.03.2020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818F5-4C21-468F-BF36-9E22778756E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0922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2110979" cy="6858000"/>
          </a:xfrm>
          <a:custGeom>
            <a:avLst/>
            <a:gdLst/>
            <a:ahLst/>
            <a:cxnLst/>
            <a:rect l="0" t="0" r="r" b="b"/>
            <a:pathLst>
              <a:path w="1773" h="4320">
                <a:moveTo>
                  <a:pt x="0" y="0"/>
                </a:moveTo>
                <a:lnTo>
                  <a:pt x="891" y="0"/>
                </a:lnTo>
                <a:lnTo>
                  <a:pt x="906" y="56"/>
                </a:lnTo>
                <a:lnTo>
                  <a:pt x="921" y="111"/>
                </a:lnTo>
                <a:lnTo>
                  <a:pt x="938" y="165"/>
                </a:lnTo>
                <a:lnTo>
                  <a:pt x="957" y="217"/>
                </a:lnTo>
                <a:lnTo>
                  <a:pt x="980" y="266"/>
                </a:lnTo>
                <a:lnTo>
                  <a:pt x="1007" y="312"/>
                </a:lnTo>
                <a:lnTo>
                  <a:pt x="1036" y="351"/>
                </a:lnTo>
                <a:lnTo>
                  <a:pt x="1069" y="387"/>
                </a:lnTo>
                <a:lnTo>
                  <a:pt x="1105" y="422"/>
                </a:lnTo>
                <a:lnTo>
                  <a:pt x="1145" y="456"/>
                </a:lnTo>
                <a:lnTo>
                  <a:pt x="1185" y="487"/>
                </a:lnTo>
                <a:lnTo>
                  <a:pt x="1227" y="520"/>
                </a:lnTo>
                <a:lnTo>
                  <a:pt x="1270" y="551"/>
                </a:lnTo>
                <a:lnTo>
                  <a:pt x="1311" y="584"/>
                </a:lnTo>
                <a:lnTo>
                  <a:pt x="1352" y="617"/>
                </a:lnTo>
                <a:lnTo>
                  <a:pt x="1390" y="651"/>
                </a:lnTo>
                <a:lnTo>
                  <a:pt x="1425" y="687"/>
                </a:lnTo>
                <a:lnTo>
                  <a:pt x="1456" y="725"/>
                </a:lnTo>
                <a:lnTo>
                  <a:pt x="1484" y="765"/>
                </a:lnTo>
                <a:lnTo>
                  <a:pt x="1505" y="808"/>
                </a:lnTo>
                <a:lnTo>
                  <a:pt x="1521" y="856"/>
                </a:lnTo>
                <a:lnTo>
                  <a:pt x="1530" y="907"/>
                </a:lnTo>
                <a:lnTo>
                  <a:pt x="1534" y="960"/>
                </a:lnTo>
                <a:lnTo>
                  <a:pt x="1534" y="1013"/>
                </a:lnTo>
                <a:lnTo>
                  <a:pt x="1530" y="1068"/>
                </a:lnTo>
                <a:lnTo>
                  <a:pt x="1523" y="1125"/>
                </a:lnTo>
                <a:lnTo>
                  <a:pt x="1515" y="1181"/>
                </a:lnTo>
                <a:lnTo>
                  <a:pt x="1508" y="1237"/>
                </a:lnTo>
                <a:lnTo>
                  <a:pt x="1501" y="1293"/>
                </a:lnTo>
                <a:lnTo>
                  <a:pt x="1496" y="1350"/>
                </a:lnTo>
                <a:lnTo>
                  <a:pt x="1494" y="1405"/>
                </a:lnTo>
                <a:lnTo>
                  <a:pt x="1497" y="1458"/>
                </a:lnTo>
                <a:lnTo>
                  <a:pt x="1504" y="1511"/>
                </a:lnTo>
                <a:lnTo>
                  <a:pt x="1517" y="1560"/>
                </a:lnTo>
                <a:lnTo>
                  <a:pt x="1535" y="1610"/>
                </a:lnTo>
                <a:lnTo>
                  <a:pt x="1557" y="1659"/>
                </a:lnTo>
                <a:lnTo>
                  <a:pt x="1583" y="1708"/>
                </a:lnTo>
                <a:lnTo>
                  <a:pt x="1611" y="1757"/>
                </a:lnTo>
                <a:lnTo>
                  <a:pt x="1640" y="1807"/>
                </a:lnTo>
                <a:lnTo>
                  <a:pt x="1669" y="1855"/>
                </a:lnTo>
                <a:lnTo>
                  <a:pt x="1696" y="1905"/>
                </a:lnTo>
                <a:lnTo>
                  <a:pt x="1721" y="1954"/>
                </a:lnTo>
                <a:lnTo>
                  <a:pt x="1742" y="2006"/>
                </a:lnTo>
                <a:lnTo>
                  <a:pt x="1759" y="2057"/>
                </a:lnTo>
                <a:lnTo>
                  <a:pt x="1769" y="2108"/>
                </a:lnTo>
                <a:lnTo>
                  <a:pt x="1773" y="2160"/>
                </a:lnTo>
                <a:lnTo>
                  <a:pt x="1769" y="2212"/>
                </a:lnTo>
                <a:lnTo>
                  <a:pt x="1759" y="2263"/>
                </a:lnTo>
                <a:lnTo>
                  <a:pt x="1742" y="2314"/>
                </a:lnTo>
                <a:lnTo>
                  <a:pt x="1721" y="2366"/>
                </a:lnTo>
                <a:lnTo>
                  <a:pt x="1696" y="2415"/>
                </a:lnTo>
                <a:lnTo>
                  <a:pt x="1669" y="2465"/>
                </a:lnTo>
                <a:lnTo>
                  <a:pt x="1640" y="2513"/>
                </a:lnTo>
                <a:lnTo>
                  <a:pt x="1611" y="2563"/>
                </a:lnTo>
                <a:lnTo>
                  <a:pt x="1583" y="2612"/>
                </a:lnTo>
                <a:lnTo>
                  <a:pt x="1557" y="2661"/>
                </a:lnTo>
                <a:lnTo>
                  <a:pt x="1535" y="2710"/>
                </a:lnTo>
                <a:lnTo>
                  <a:pt x="1517" y="2760"/>
                </a:lnTo>
                <a:lnTo>
                  <a:pt x="1504" y="2809"/>
                </a:lnTo>
                <a:lnTo>
                  <a:pt x="1497" y="2862"/>
                </a:lnTo>
                <a:lnTo>
                  <a:pt x="1494" y="2915"/>
                </a:lnTo>
                <a:lnTo>
                  <a:pt x="1496" y="2970"/>
                </a:lnTo>
                <a:lnTo>
                  <a:pt x="1501" y="3027"/>
                </a:lnTo>
                <a:lnTo>
                  <a:pt x="1508" y="3083"/>
                </a:lnTo>
                <a:lnTo>
                  <a:pt x="1515" y="3139"/>
                </a:lnTo>
                <a:lnTo>
                  <a:pt x="1523" y="3195"/>
                </a:lnTo>
                <a:lnTo>
                  <a:pt x="1530" y="3252"/>
                </a:lnTo>
                <a:lnTo>
                  <a:pt x="1534" y="3307"/>
                </a:lnTo>
                <a:lnTo>
                  <a:pt x="1534" y="3360"/>
                </a:lnTo>
                <a:lnTo>
                  <a:pt x="1530" y="3413"/>
                </a:lnTo>
                <a:lnTo>
                  <a:pt x="1521" y="3464"/>
                </a:lnTo>
                <a:lnTo>
                  <a:pt x="1505" y="3512"/>
                </a:lnTo>
                <a:lnTo>
                  <a:pt x="1484" y="3555"/>
                </a:lnTo>
                <a:lnTo>
                  <a:pt x="1456" y="3595"/>
                </a:lnTo>
                <a:lnTo>
                  <a:pt x="1425" y="3633"/>
                </a:lnTo>
                <a:lnTo>
                  <a:pt x="1390" y="3669"/>
                </a:lnTo>
                <a:lnTo>
                  <a:pt x="1352" y="3703"/>
                </a:lnTo>
                <a:lnTo>
                  <a:pt x="1311" y="3736"/>
                </a:lnTo>
                <a:lnTo>
                  <a:pt x="1270" y="3769"/>
                </a:lnTo>
                <a:lnTo>
                  <a:pt x="1227" y="3800"/>
                </a:lnTo>
                <a:lnTo>
                  <a:pt x="1185" y="3833"/>
                </a:lnTo>
                <a:lnTo>
                  <a:pt x="1145" y="3864"/>
                </a:lnTo>
                <a:lnTo>
                  <a:pt x="1105" y="3898"/>
                </a:lnTo>
                <a:lnTo>
                  <a:pt x="1069" y="3933"/>
                </a:lnTo>
                <a:lnTo>
                  <a:pt x="1036" y="3969"/>
                </a:lnTo>
                <a:lnTo>
                  <a:pt x="1007" y="4008"/>
                </a:lnTo>
                <a:lnTo>
                  <a:pt x="980" y="4054"/>
                </a:lnTo>
                <a:lnTo>
                  <a:pt x="957" y="4103"/>
                </a:lnTo>
                <a:lnTo>
                  <a:pt x="938" y="4155"/>
                </a:lnTo>
                <a:lnTo>
                  <a:pt x="921" y="4209"/>
                </a:lnTo>
                <a:lnTo>
                  <a:pt x="906" y="4264"/>
                </a:lnTo>
                <a:lnTo>
                  <a:pt x="891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2197" y="1073889"/>
            <a:ext cx="6140303" cy="4064627"/>
          </a:xfrm>
        </p:spPr>
        <p:txBody>
          <a:bodyPr anchor="b">
            <a:normAutofit/>
          </a:bodyPr>
          <a:lstStyle>
            <a:lvl1pPr>
              <a:defRPr sz="6300" spc="60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2198" y="5159782"/>
            <a:ext cx="5263116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500" b="1" i="0" cap="all" spc="300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27410" y="6375679"/>
            <a:ext cx="1120460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E5FD2EC0-CD02-4BC1-A735-CACEAF5B21EE}" type="datetimeFigureOut">
              <a:rPr lang="de-DE" smtClean="0"/>
              <a:t>23.03.2020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298" y="6375679"/>
            <a:ext cx="30861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56825" y="6375679"/>
            <a:ext cx="1115675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F0818F5-4C21-468F-BF36-9E22778756EF}" type="slidenum">
              <a:rPr lang="de-DE" smtClean="0"/>
              <a:t>‹Nr.›</a:t>
            </a:fld>
            <a:endParaRPr lang="de-DE"/>
          </a:p>
        </p:txBody>
      </p:sp>
      <p:sp>
        <p:nvSpPr>
          <p:cNvPr id="16" name="Freeform 11"/>
          <p:cNvSpPr/>
          <p:nvPr/>
        </p:nvSpPr>
        <p:spPr bwMode="auto">
          <a:xfrm>
            <a:off x="655786" y="0"/>
            <a:ext cx="1234679" cy="6858000"/>
          </a:xfrm>
          <a:custGeom>
            <a:avLst/>
            <a:gdLst/>
            <a:ahLst/>
            <a:cxnLst/>
            <a:rect l="0" t="0" r="r" b="b"/>
            <a:pathLst>
              <a:path w="1037" h="4320">
                <a:moveTo>
                  <a:pt x="0" y="0"/>
                </a:moveTo>
                <a:lnTo>
                  <a:pt x="171" y="0"/>
                </a:lnTo>
                <a:lnTo>
                  <a:pt x="188" y="55"/>
                </a:lnTo>
                <a:lnTo>
                  <a:pt x="204" y="110"/>
                </a:lnTo>
                <a:lnTo>
                  <a:pt x="220" y="166"/>
                </a:lnTo>
                <a:lnTo>
                  <a:pt x="234" y="223"/>
                </a:lnTo>
                <a:lnTo>
                  <a:pt x="251" y="278"/>
                </a:lnTo>
                <a:lnTo>
                  <a:pt x="269" y="331"/>
                </a:lnTo>
                <a:lnTo>
                  <a:pt x="292" y="381"/>
                </a:lnTo>
                <a:lnTo>
                  <a:pt x="319" y="427"/>
                </a:lnTo>
                <a:lnTo>
                  <a:pt x="349" y="466"/>
                </a:lnTo>
                <a:lnTo>
                  <a:pt x="382" y="503"/>
                </a:lnTo>
                <a:lnTo>
                  <a:pt x="420" y="537"/>
                </a:lnTo>
                <a:lnTo>
                  <a:pt x="460" y="571"/>
                </a:lnTo>
                <a:lnTo>
                  <a:pt x="502" y="603"/>
                </a:lnTo>
                <a:lnTo>
                  <a:pt x="544" y="635"/>
                </a:lnTo>
                <a:lnTo>
                  <a:pt x="587" y="668"/>
                </a:lnTo>
                <a:lnTo>
                  <a:pt x="628" y="700"/>
                </a:lnTo>
                <a:lnTo>
                  <a:pt x="667" y="734"/>
                </a:lnTo>
                <a:lnTo>
                  <a:pt x="703" y="771"/>
                </a:lnTo>
                <a:lnTo>
                  <a:pt x="736" y="808"/>
                </a:lnTo>
                <a:lnTo>
                  <a:pt x="763" y="848"/>
                </a:lnTo>
                <a:lnTo>
                  <a:pt x="786" y="893"/>
                </a:lnTo>
                <a:lnTo>
                  <a:pt x="800" y="937"/>
                </a:lnTo>
                <a:lnTo>
                  <a:pt x="809" y="986"/>
                </a:lnTo>
                <a:lnTo>
                  <a:pt x="813" y="1034"/>
                </a:lnTo>
                <a:lnTo>
                  <a:pt x="812" y="1085"/>
                </a:lnTo>
                <a:lnTo>
                  <a:pt x="808" y="1136"/>
                </a:lnTo>
                <a:lnTo>
                  <a:pt x="803" y="1189"/>
                </a:lnTo>
                <a:lnTo>
                  <a:pt x="796" y="1242"/>
                </a:lnTo>
                <a:lnTo>
                  <a:pt x="788" y="1295"/>
                </a:lnTo>
                <a:lnTo>
                  <a:pt x="782" y="1348"/>
                </a:lnTo>
                <a:lnTo>
                  <a:pt x="778" y="1401"/>
                </a:lnTo>
                <a:lnTo>
                  <a:pt x="775" y="1452"/>
                </a:lnTo>
                <a:lnTo>
                  <a:pt x="778" y="1502"/>
                </a:lnTo>
                <a:lnTo>
                  <a:pt x="784" y="1551"/>
                </a:lnTo>
                <a:lnTo>
                  <a:pt x="797" y="1602"/>
                </a:lnTo>
                <a:lnTo>
                  <a:pt x="817" y="1652"/>
                </a:lnTo>
                <a:lnTo>
                  <a:pt x="841" y="1702"/>
                </a:lnTo>
                <a:lnTo>
                  <a:pt x="868" y="1752"/>
                </a:lnTo>
                <a:lnTo>
                  <a:pt x="896" y="1801"/>
                </a:lnTo>
                <a:lnTo>
                  <a:pt x="926" y="1851"/>
                </a:lnTo>
                <a:lnTo>
                  <a:pt x="953" y="1901"/>
                </a:lnTo>
                <a:lnTo>
                  <a:pt x="980" y="1952"/>
                </a:lnTo>
                <a:lnTo>
                  <a:pt x="1003" y="2003"/>
                </a:lnTo>
                <a:lnTo>
                  <a:pt x="1021" y="2054"/>
                </a:lnTo>
                <a:lnTo>
                  <a:pt x="1031" y="2106"/>
                </a:lnTo>
                <a:lnTo>
                  <a:pt x="1037" y="2160"/>
                </a:lnTo>
                <a:lnTo>
                  <a:pt x="1031" y="2214"/>
                </a:lnTo>
                <a:lnTo>
                  <a:pt x="1021" y="2266"/>
                </a:lnTo>
                <a:lnTo>
                  <a:pt x="1003" y="2317"/>
                </a:lnTo>
                <a:lnTo>
                  <a:pt x="980" y="2368"/>
                </a:lnTo>
                <a:lnTo>
                  <a:pt x="953" y="2419"/>
                </a:lnTo>
                <a:lnTo>
                  <a:pt x="926" y="2469"/>
                </a:lnTo>
                <a:lnTo>
                  <a:pt x="896" y="2519"/>
                </a:lnTo>
                <a:lnTo>
                  <a:pt x="868" y="2568"/>
                </a:lnTo>
                <a:lnTo>
                  <a:pt x="841" y="2618"/>
                </a:lnTo>
                <a:lnTo>
                  <a:pt x="817" y="2668"/>
                </a:lnTo>
                <a:lnTo>
                  <a:pt x="797" y="2718"/>
                </a:lnTo>
                <a:lnTo>
                  <a:pt x="784" y="2769"/>
                </a:lnTo>
                <a:lnTo>
                  <a:pt x="778" y="2818"/>
                </a:lnTo>
                <a:lnTo>
                  <a:pt x="775" y="2868"/>
                </a:lnTo>
                <a:lnTo>
                  <a:pt x="778" y="2919"/>
                </a:lnTo>
                <a:lnTo>
                  <a:pt x="782" y="2972"/>
                </a:lnTo>
                <a:lnTo>
                  <a:pt x="788" y="3025"/>
                </a:lnTo>
                <a:lnTo>
                  <a:pt x="796" y="3078"/>
                </a:lnTo>
                <a:lnTo>
                  <a:pt x="803" y="3131"/>
                </a:lnTo>
                <a:lnTo>
                  <a:pt x="808" y="3184"/>
                </a:lnTo>
                <a:lnTo>
                  <a:pt x="812" y="3235"/>
                </a:lnTo>
                <a:lnTo>
                  <a:pt x="813" y="3286"/>
                </a:lnTo>
                <a:lnTo>
                  <a:pt x="809" y="3334"/>
                </a:lnTo>
                <a:lnTo>
                  <a:pt x="800" y="3383"/>
                </a:lnTo>
                <a:lnTo>
                  <a:pt x="786" y="3427"/>
                </a:lnTo>
                <a:lnTo>
                  <a:pt x="763" y="3472"/>
                </a:lnTo>
                <a:lnTo>
                  <a:pt x="736" y="3512"/>
                </a:lnTo>
                <a:lnTo>
                  <a:pt x="703" y="3549"/>
                </a:lnTo>
                <a:lnTo>
                  <a:pt x="667" y="3586"/>
                </a:lnTo>
                <a:lnTo>
                  <a:pt x="628" y="3620"/>
                </a:lnTo>
                <a:lnTo>
                  <a:pt x="587" y="3652"/>
                </a:lnTo>
                <a:lnTo>
                  <a:pt x="544" y="3685"/>
                </a:lnTo>
                <a:lnTo>
                  <a:pt x="502" y="3717"/>
                </a:lnTo>
                <a:lnTo>
                  <a:pt x="460" y="3749"/>
                </a:lnTo>
                <a:lnTo>
                  <a:pt x="420" y="3783"/>
                </a:lnTo>
                <a:lnTo>
                  <a:pt x="382" y="3817"/>
                </a:lnTo>
                <a:lnTo>
                  <a:pt x="349" y="3854"/>
                </a:lnTo>
                <a:lnTo>
                  <a:pt x="319" y="3893"/>
                </a:lnTo>
                <a:lnTo>
                  <a:pt x="292" y="3939"/>
                </a:lnTo>
                <a:lnTo>
                  <a:pt x="269" y="3989"/>
                </a:lnTo>
                <a:lnTo>
                  <a:pt x="251" y="4042"/>
                </a:lnTo>
                <a:lnTo>
                  <a:pt x="234" y="4097"/>
                </a:lnTo>
                <a:lnTo>
                  <a:pt x="220" y="4154"/>
                </a:lnTo>
                <a:lnTo>
                  <a:pt x="204" y="4210"/>
                </a:lnTo>
                <a:lnTo>
                  <a:pt x="188" y="4265"/>
                </a:lnTo>
                <a:lnTo>
                  <a:pt x="171" y="4320"/>
                </a:lnTo>
                <a:lnTo>
                  <a:pt x="0" y="4320"/>
                </a:lnTo>
                <a:lnTo>
                  <a:pt x="17" y="4278"/>
                </a:lnTo>
                <a:lnTo>
                  <a:pt x="33" y="4232"/>
                </a:lnTo>
                <a:lnTo>
                  <a:pt x="46" y="4183"/>
                </a:lnTo>
                <a:lnTo>
                  <a:pt x="60" y="4131"/>
                </a:lnTo>
                <a:lnTo>
                  <a:pt x="75" y="4075"/>
                </a:lnTo>
                <a:lnTo>
                  <a:pt x="90" y="4019"/>
                </a:lnTo>
                <a:lnTo>
                  <a:pt x="109" y="3964"/>
                </a:lnTo>
                <a:lnTo>
                  <a:pt x="129" y="3909"/>
                </a:lnTo>
                <a:lnTo>
                  <a:pt x="156" y="3855"/>
                </a:lnTo>
                <a:lnTo>
                  <a:pt x="186" y="3804"/>
                </a:lnTo>
                <a:lnTo>
                  <a:pt x="222" y="3756"/>
                </a:lnTo>
                <a:lnTo>
                  <a:pt x="261" y="3713"/>
                </a:lnTo>
                <a:lnTo>
                  <a:pt x="303" y="3672"/>
                </a:lnTo>
                <a:lnTo>
                  <a:pt x="348" y="3634"/>
                </a:lnTo>
                <a:lnTo>
                  <a:pt x="392" y="3599"/>
                </a:lnTo>
                <a:lnTo>
                  <a:pt x="438" y="3565"/>
                </a:lnTo>
                <a:lnTo>
                  <a:pt x="482" y="3531"/>
                </a:lnTo>
                <a:lnTo>
                  <a:pt x="523" y="3499"/>
                </a:lnTo>
                <a:lnTo>
                  <a:pt x="561" y="3466"/>
                </a:lnTo>
                <a:lnTo>
                  <a:pt x="594" y="3434"/>
                </a:lnTo>
                <a:lnTo>
                  <a:pt x="620" y="3400"/>
                </a:lnTo>
                <a:lnTo>
                  <a:pt x="638" y="3367"/>
                </a:lnTo>
                <a:lnTo>
                  <a:pt x="647" y="3336"/>
                </a:lnTo>
                <a:lnTo>
                  <a:pt x="652" y="3302"/>
                </a:lnTo>
                <a:lnTo>
                  <a:pt x="654" y="3265"/>
                </a:lnTo>
                <a:lnTo>
                  <a:pt x="651" y="3224"/>
                </a:lnTo>
                <a:lnTo>
                  <a:pt x="647" y="3181"/>
                </a:lnTo>
                <a:lnTo>
                  <a:pt x="642" y="3137"/>
                </a:lnTo>
                <a:lnTo>
                  <a:pt x="637" y="3091"/>
                </a:lnTo>
                <a:lnTo>
                  <a:pt x="626" y="3021"/>
                </a:lnTo>
                <a:lnTo>
                  <a:pt x="620" y="2952"/>
                </a:lnTo>
                <a:lnTo>
                  <a:pt x="616" y="2881"/>
                </a:lnTo>
                <a:lnTo>
                  <a:pt x="618" y="2809"/>
                </a:lnTo>
                <a:lnTo>
                  <a:pt x="628" y="2737"/>
                </a:lnTo>
                <a:lnTo>
                  <a:pt x="642" y="2681"/>
                </a:lnTo>
                <a:lnTo>
                  <a:pt x="661" y="2626"/>
                </a:lnTo>
                <a:lnTo>
                  <a:pt x="685" y="2574"/>
                </a:lnTo>
                <a:lnTo>
                  <a:pt x="711" y="2521"/>
                </a:lnTo>
                <a:lnTo>
                  <a:pt x="739" y="2472"/>
                </a:lnTo>
                <a:lnTo>
                  <a:pt x="767" y="2423"/>
                </a:lnTo>
                <a:lnTo>
                  <a:pt x="791" y="2381"/>
                </a:lnTo>
                <a:lnTo>
                  <a:pt x="813" y="2342"/>
                </a:lnTo>
                <a:lnTo>
                  <a:pt x="834" y="2303"/>
                </a:lnTo>
                <a:lnTo>
                  <a:pt x="851" y="2265"/>
                </a:lnTo>
                <a:lnTo>
                  <a:pt x="864" y="2228"/>
                </a:lnTo>
                <a:lnTo>
                  <a:pt x="873" y="2194"/>
                </a:lnTo>
                <a:lnTo>
                  <a:pt x="876" y="2160"/>
                </a:lnTo>
                <a:lnTo>
                  <a:pt x="873" y="2126"/>
                </a:lnTo>
                <a:lnTo>
                  <a:pt x="864" y="2092"/>
                </a:lnTo>
                <a:lnTo>
                  <a:pt x="851" y="2055"/>
                </a:lnTo>
                <a:lnTo>
                  <a:pt x="834" y="2017"/>
                </a:lnTo>
                <a:lnTo>
                  <a:pt x="813" y="1978"/>
                </a:lnTo>
                <a:lnTo>
                  <a:pt x="791" y="1939"/>
                </a:lnTo>
                <a:lnTo>
                  <a:pt x="767" y="1897"/>
                </a:lnTo>
                <a:lnTo>
                  <a:pt x="739" y="1848"/>
                </a:lnTo>
                <a:lnTo>
                  <a:pt x="711" y="1799"/>
                </a:lnTo>
                <a:lnTo>
                  <a:pt x="685" y="1746"/>
                </a:lnTo>
                <a:lnTo>
                  <a:pt x="661" y="1694"/>
                </a:lnTo>
                <a:lnTo>
                  <a:pt x="642" y="1639"/>
                </a:lnTo>
                <a:lnTo>
                  <a:pt x="628" y="1583"/>
                </a:lnTo>
                <a:lnTo>
                  <a:pt x="618" y="1511"/>
                </a:lnTo>
                <a:lnTo>
                  <a:pt x="616" y="1439"/>
                </a:lnTo>
                <a:lnTo>
                  <a:pt x="620" y="1368"/>
                </a:lnTo>
                <a:lnTo>
                  <a:pt x="626" y="1299"/>
                </a:lnTo>
                <a:lnTo>
                  <a:pt x="637" y="1229"/>
                </a:lnTo>
                <a:lnTo>
                  <a:pt x="642" y="1183"/>
                </a:lnTo>
                <a:lnTo>
                  <a:pt x="647" y="1139"/>
                </a:lnTo>
                <a:lnTo>
                  <a:pt x="651" y="1096"/>
                </a:lnTo>
                <a:lnTo>
                  <a:pt x="654" y="1055"/>
                </a:lnTo>
                <a:lnTo>
                  <a:pt x="652" y="1018"/>
                </a:lnTo>
                <a:lnTo>
                  <a:pt x="647" y="984"/>
                </a:lnTo>
                <a:lnTo>
                  <a:pt x="638" y="953"/>
                </a:lnTo>
                <a:lnTo>
                  <a:pt x="620" y="920"/>
                </a:lnTo>
                <a:lnTo>
                  <a:pt x="594" y="886"/>
                </a:lnTo>
                <a:lnTo>
                  <a:pt x="561" y="854"/>
                </a:lnTo>
                <a:lnTo>
                  <a:pt x="523" y="822"/>
                </a:lnTo>
                <a:lnTo>
                  <a:pt x="482" y="789"/>
                </a:lnTo>
                <a:lnTo>
                  <a:pt x="438" y="755"/>
                </a:lnTo>
                <a:lnTo>
                  <a:pt x="392" y="721"/>
                </a:lnTo>
                <a:lnTo>
                  <a:pt x="348" y="686"/>
                </a:lnTo>
                <a:lnTo>
                  <a:pt x="303" y="648"/>
                </a:lnTo>
                <a:lnTo>
                  <a:pt x="261" y="607"/>
                </a:lnTo>
                <a:lnTo>
                  <a:pt x="222" y="564"/>
                </a:lnTo>
                <a:lnTo>
                  <a:pt x="186" y="516"/>
                </a:lnTo>
                <a:lnTo>
                  <a:pt x="156" y="465"/>
                </a:lnTo>
                <a:lnTo>
                  <a:pt x="129" y="411"/>
                </a:lnTo>
                <a:lnTo>
                  <a:pt x="109" y="356"/>
                </a:lnTo>
                <a:lnTo>
                  <a:pt x="90" y="301"/>
                </a:lnTo>
                <a:lnTo>
                  <a:pt x="75" y="245"/>
                </a:lnTo>
                <a:lnTo>
                  <a:pt x="60" y="189"/>
                </a:lnTo>
                <a:lnTo>
                  <a:pt x="46" y="137"/>
                </a:lnTo>
                <a:lnTo>
                  <a:pt x="33" y="88"/>
                </a:lnTo>
                <a:lnTo>
                  <a:pt x="17" y="4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110979" cy="6858000"/>
            <a:chOff x="0" y="0"/>
            <a:chExt cx="2110979" cy="6858000"/>
          </a:xfrm>
        </p:grpSpPr>
        <p:sp>
          <p:nvSpPr>
            <p:cNvPr id="9" name="Freeform 8" title="left scallop shape"/>
            <p:cNvSpPr/>
            <p:nvPr/>
          </p:nvSpPr>
          <p:spPr bwMode="auto">
            <a:xfrm>
              <a:off x="0" y="0"/>
              <a:ext cx="2110979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0" name="Freeform 11" title="left scallop inline"/>
            <p:cNvSpPr/>
            <p:nvPr/>
          </p:nvSpPr>
          <p:spPr bwMode="auto">
            <a:xfrm>
              <a:off x="655786" y="0"/>
              <a:ext cx="1234679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8978044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5" y="2286000"/>
            <a:ext cx="3593592" cy="36195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85846" y="2286000"/>
            <a:ext cx="3593592" cy="36195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D2EC0-CD02-4BC1-A735-CACEAF5B21EE}" type="datetimeFigureOut">
              <a:rPr lang="de-DE" smtClean="0"/>
              <a:t>23.03.2020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818F5-4C21-468F-BF36-9E22778756E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43494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5" y="381001"/>
            <a:ext cx="7629525" cy="1493517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1832" y="2199634"/>
            <a:ext cx="361188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15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1832" y="2909102"/>
            <a:ext cx="3611880" cy="299639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75398" y="2199634"/>
            <a:ext cx="361188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15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75398" y="2909102"/>
            <a:ext cx="3611880" cy="299639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D2EC0-CD02-4BC1-A735-CACEAF5B21EE}" type="datetimeFigureOut">
              <a:rPr lang="de-DE" smtClean="0"/>
              <a:t>23.03.2020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818F5-4C21-468F-BF36-9E22778756E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72318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D2EC0-CD02-4BC1-A735-CACEAF5B21EE}" type="datetimeFigureOut">
              <a:rPr lang="de-DE" smtClean="0"/>
              <a:t>23.03.2020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818F5-4C21-468F-BF36-9E22778756E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1535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D2EC0-CD02-4BC1-A735-CACEAF5B21EE}" type="datetimeFigureOut">
              <a:rPr lang="de-DE" smtClean="0"/>
              <a:t>23.03.2020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818F5-4C21-468F-BF36-9E22778756E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3231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5542359" y="0"/>
            <a:ext cx="3601641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4" y="457200"/>
            <a:ext cx="2319086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800" b="1" i="0" cap="all" spc="225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788" y="920377"/>
            <a:ext cx="4618814" cy="498512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53414" y="1741336"/>
            <a:ext cx="2319086" cy="416416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400" baseline="0">
                <a:solidFill>
                  <a:schemeClr val="bg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3789" y="6375679"/>
            <a:ext cx="925016" cy="348462"/>
          </a:xfrm>
        </p:spPr>
        <p:txBody>
          <a:bodyPr/>
          <a:lstStyle/>
          <a:p>
            <a:fld id="{E5FD2EC0-CD02-4BC1-A735-CACEAF5B21EE}" type="datetimeFigureOut">
              <a:rPr lang="de-DE" smtClean="0"/>
              <a:t>23.03.2020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77716" y="6375679"/>
            <a:ext cx="2611634" cy="345796"/>
          </a:xfrm>
        </p:spPr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68261" y="6375679"/>
            <a:ext cx="924342" cy="345796"/>
          </a:xfrm>
        </p:spPr>
        <p:txBody>
          <a:bodyPr/>
          <a:lstStyle/>
          <a:p>
            <a:fld id="{BF0818F5-4C21-468F-BF36-9E22778756EF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27591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2598" y="1"/>
            <a:ext cx="5516689" cy="685799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5542359" y="0"/>
            <a:ext cx="3601641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3" y="457200"/>
            <a:ext cx="2319088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800" b="1" i="0" spc="225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53413" y="1741336"/>
            <a:ext cx="2319088" cy="416416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400" baseline="0">
                <a:solidFill>
                  <a:schemeClr val="bg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4463" y="6375679"/>
            <a:ext cx="924342" cy="348462"/>
          </a:xfrm>
        </p:spPr>
        <p:txBody>
          <a:bodyPr/>
          <a:lstStyle/>
          <a:p>
            <a:fld id="{E5FD2EC0-CD02-4BC1-A735-CACEAF5B21EE}" type="datetimeFigureOut">
              <a:rPr lang="de-DE" smtClean="0"/>
              <a:t>23.03.2020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77716" y="6375679"/>
            <a:ext cx="2611634" cy="345796"/>
          </a:xfrm>
        </p:spPr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56153" y="6375679"/>
            <a:ext cx="947460" cy="345796"/>
          </a:xfrm>
        </p:spPr>
        <p:txBody>
          <a:bodyPr/>
          <a:lstStyle/>
          <a:p>
            <a:fld id="{BF0818F5-4C21-468F-BF36-9E22778756EF}" type="slidenum">
              <a:rPr lang="de-DE" smtClean="0"/>
              <a:t>‹Nr.›</a:t>
            </a:fld>
            <a:endParaRPr lang="de-DE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24460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38758" y="382385"/>
            <a:ext cx="763374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8758" y="2286002"/>
            <a:ext cx="763374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8758" y="6375679"/>
            <a:ext cx="174729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5FD2EC0-CD02-4BC1-A735-CACEAF5B21EE}" type="datetimeFigureOut">
              <a:rPr lang="de-DE" smtClean="0"/>
              <a:t>23.03.2020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75679"/>
            <a:ext cx="30861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1" y="6375679"/>
            <a:ext cx="211454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BF0818F5-4C21-468F-BF36-9E22778756EF}" type="slidenum">
              <a:rPr lang="de-DE" smtClean="0"/>
              <a:t>‹Nr.›</a:t>
            </a:fld>
            <a:endParaRPr lang="de-DE"/>
          </a:p>
        </p:txBody>
      </p:sp>
      <p:sp>
        <p:nvSpPr>
          <p:cNvPr id="12" name="Rectangle 11"/>
          <p:cNvSpPr/>
          <p:nvPr/>
        </p:nvSpPr>
        <p:spPr>
          <a:xfrm>
            <a:off x="8931402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right edge border"/>
          <p:cNvSpPr/>
          <p:nvPr/>
        </p:nvSpPr>
        <p:spPr>
          <a:xfrm>
            <a:off x="8931402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Freeform 5"/>
          <p:cNvSpPr/>
          <p:nvPr/>
        </p:nvSpPr>
        <p:spPr bwMode="auto">
          <a:xfrm>
            <a:off x="1" y="0"/>
            <a:ext cx="679090" cy="6858000"/>
          </a:xfrm>
          <a:custGeom>
            <a:avLst/>
            <a:gdLst/>
            <a:ahLst/>
            <a:cxnLst/>
            <a:rect l="0" t="0" r="r" b="b"/>
            <a:pathLst>
              <a:path w="211" h="2160">
                <a:moveTo>
                  <a:pt x="155" y="1728"/>
                </a:moveTo>
                <a:cubicBezTo>
                  <a:pt x="155" y="1620"/>
                  <a:pt x="211" y="1620"/>
                  <a:pt x="211" y="1512"/>
                </a:cubicBezTo>
                <a:cubicBezTo>
                  <a:pt x="211" y="1404"/>
                  <a:pt x="155" y="1404"/>
                  <a:pt x="155" y="1296"/>
                </a:cubicBezTo>
                <a:cubicBezTo>
                  <a:pt x="155" y="1188"/>
                  <a:pt x="211" y="1188"/>
                  <a:pt x="211" y="1080"/>
                </a:cubicBezTo>
                <a:cubicBezTo>
                  <a:pt x="211" y="972"/>
                  <a:pt x="155" y="972"/>
                  <a:pt x="155" y="864"/>
                </a:cubicBezTo>
                <a:cubicBezTo>
                  <a:pt x="155" y="756"/>
                  <a:pt x="211" y="756"/>
                  <a:pt x="211" y="648"/>
                </a:cubicBezTo>
                <a:cubicBezTo>
                  <a:pt x="211" y="540"/>
                  <a:pt x="155" y="540"/>
                  <a:pt x="155" y="432"/>
                </a:cubicBezTo>
                <a:cubicBezTo>
                  <a:pt x="155" y="324"/>
                  <a:pt x="211" y="324"/>
                  <a:pt x="211" y="216"/>
                </a:cubicBezTo>
                <a:cubicBezTo>
                  <a:pt x="211" y="108"/>
                  <a:pt x="155" y="108"/>
                  <a:pt x="155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2160"/>
                  <a:pt x="0" y="2160"/>
                  <a:pt x="0" y="2160"/>
                </a:cubicBezTo>
                <a:cubicBezTo>
                  <a:pt x="155" y="2160"/>
                  <a:pt x="155" y="2160"/>
                  <a:pt x="155" y="2160"/>
                </a:cubicBezTo>
                <a:cubicBezTo>
                  <a:pt x="155" y="2052"/>
                  <a:pt x="211" y="2052"/>
                  <a:pt x="211" y="1944"/>
                </a:cubicBezTo>
                <a:cubicBezTo>
                  <a:pt x="211" y="1836"/>
                  <a:pt x="155" y="1836"/>
                  <a:pt x="155" y="1728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3479048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5100" kern="1200" cap="all" spc="15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0" pos="594">
          <p15:clr>
            <a:srgbClr val="F26B43"/>
          </p15:clr>
        </p15:guide>
        <p15:guide id="3" pos="5400">
          <p15:clr>
            <a:srgbClr val="F26B43"/>
          </p15:clr>
        </p15:guide>
        <p15:guide id="4" orient="horz" pos="4008">
          <p15:clr>
            <a:srgbClr val="F26B43"/>
          </p15:clr>
        </p15:guide>
        <p15:guide id="5" orient="horz" pos="1440">
          <p15:clr>
            <a:srgbClr val="F26B43"/>
          </p15:clr>
        </p15:guide>
        <p15:guide id="6" orient="horz" pos="3720">
          <p15:clr>
            <a:srgbClr val="F26B43"/>
          </p15:clr>
        </p15:guide>
        <p15:guide id="7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watch?v=MyKDl8oDGLc" TargetMode="External"/><Relationship Id="rId3" Type="http://schemas.openxmlformats.org/officeDocument/2006/relationships/hyperlink" Target="https://base64.guru/" TargetMode="External"/><Relationship Id="rId7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handbrake.fr/" TargetMode="External"/><Relationship Id="rId5" Type="http://schemas.openxmlformats.org/officeDocument/2006/relationships/image" Target="../media/image2.png"/><Relationship Id="rId10" Type="http://schemas.openxmlformats.org/officeDocument/2006/relationships/image" Target="../media/image5.png"/><Relationship Id="rId4" Type="http://schemas.openxmlformats.org/officeDocument/2006/relationships/hyperlink" Target="https://www.youtube.com/watch?v=NHF9sibhNvI" TargetMode="External"/><Relationship Id="rId9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about/platform/" TargetMode="External"/><Relationship Id="rId7" Type="http://schemas.openxmlformats.org/officeDocument/2006/relationships/image" Target="../media/image10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e.wikipedia.org/wiki/Open_Educational_Resources" TargetMode="External"/><Relationship Id="rId5" Type="http://schemas.openxmlformats.org/officeDocument/2006/relationships/image" Target="../media/image9.png"/><Relationship Id="rId4" Type="http://schemas.openxmlformats.org/officeDocument/2006/relationships/hyperlink" Target="https://de.wikipedia.org/wiki/Creative_Common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02E388-CB15-4A16-845B-A330D6EC5A6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sz="5400" dirty="0"/>
              <a:t>Videos</a:t>
            </a:r>
            <a:br>
              <a:rPr lang="de-DE" sz="5400" dirty="0"/>
            </a:br>
            <a:r>
              <a:rPr lang="de-DE" sz="5400" dirty="0"/>
              <a:t>einfügen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636EC49-7625-46BA-9C1A-03F51767C6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54985" y="117830"/>
            <a:ext cx="6034030" cy="742279"/>
          </a:xfrm>
        </p:spPr>
        <p:txBody>
          <a:bodyPr>
            <a:normAutofit/>
          </a:bodyPr>
          <a:lstStyle/>
          <a:p>
            <a:r>
              <a:rPr lang="de-DE" sz="2400" dirty="0"/>
              <a:t>Hilfen zum Download   I1i.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7C6A49AE-2135-45E9-A78A-00AF248CBA1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4855" y="0"/>
            <a:ext cx="809145" cy="768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5429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AAD3296-94F2-4E1E-9E47-99EB6B3EC4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8758" y="382385"/>
            <a:ext cx="7633742" cy="716211"/>
          </a:xfrm>
        </p:spPr>
        <p:txBody>
          <a:bodyPr>
            <a:normAutofit/>
          </a:bodyPr>
          <a:lstStyle/>
          <a:p>
            <a:r>
              <a:rPr lang="de-DE" sz="4000"/>
              <a:t>Videos Einfügen </a:t>
            </a:r>
            <a:r>
              <a:rPr lang="de-DE" sz="4000" dirty="0"/>
              <a:t>- Ressourcen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3F6C124-F5F6-4F54-9131-2790B494FD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8758" y="1208101"/>
            <a:ext cx="6313689" cy="424306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de-DE" sz="5600" dirty="0">
                <a:solidFill>
                  <a:schemeClr val="tx1"/>
                </a:solidFill>
              </a:rPr>
              <a:t>Folgendes wird – zusätzlich zur bereits mit den Hilfe-Texten ausgefüllten html-Datei – benötigt:</a:t>
            </a:r>
          </a:p>
          <a:p>
            <a:endParaRPr lang="de-DE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FEEADC86-B498-4B46-9B9E-0D7D0A47D4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8722" y="0"/>
            <a:ext cx="809145" cy="768176"/>
          </a:xfrm>
          <a:prstGeom prst="rect">
            <a:avLst/>
          </a:prstGeom>
        </p:spPr>
      </p:pic>
      <p:graphicFrame>
        <p:nvGraphicFramePr>
          <p:cNvPr id="5" name="Tabelle 5">
            <a:extLst>
              <a:ext uri="{FF2B5EF4-FFF2-40B4-BE49-F238E27FC236}">
                <a16:creationId xmlns:a16="http://schemas.microsoft.com/office/drawing/2014/main" id="{448AED90-4CDC-40A8-91DD-7BD7FBF43D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7751507"/>
              </p:ext>
            </p:extLst>
          </p:nvPr>
        </p:nvGraphicFramePr>
        <p:xfrm>
          <a:off x="1051936" y="2057401"/>
          <a:ext cx="7052158" cy="45815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7452">
                  <a:extLst>
                    <a:ext uri="{9D8B030D-6E8A-4147-A177-3AD203B41FA5}">
                      <a16:colId xmlns:a16="http://schemas.microsoft.com/office/drawing/2014/main" val="631947608"/>
                    </a:ext>
                  </a:extLst>
                </a:gridCol>
                <a:gridCol w="2581836">
                  <a:extLst>
                    <a:ext uri="{9D8B030D-6E8A-4147-A177-3AD203B41FA5}">
                      <a16:colId xmlns:a16="http://schemas.microsoft.com/office/drawing/2014/main" val="3057633271"/>
                    </a:ext>
                  </a:extLst>
                </a:gridCol>
                <a:gridCol w="2572870">
                  <a:extLst>
                    <a:ext uri="{9D8B030D-6E8A-4147-A177-3AD203B41FA5}">
                      <a16:colId xmlns:a16="http://schemas.microsoft.com/office/drawing/2014/main" val="233118223"/>
                    </a:ext>
                  </a:extLst>
                </a:gridCol>
              </a:tblGrid>
              <a:tr h="1256882">
                <a:tc>
                  <a:txBody>
                    <a:bodyPr/>
                    <a:lstStyle/>
                    <a:p>
                      <a:r>
                        <a:rPr lang="de-DE" dirty="0">
                          <a:solidFill>
                            <a:schemeClr val="tx1"/>
                          </a:solidFill>
                        </a:rPr>
                        <a:t>Videos</a:t>
                      </a:r>
                      <a:br>
                        <a:rPr lang="de-DE" dirty="0">
                          <a:solidFill>
                            <a:schemeClr val="tx1"/>
                          </a:solidFill>
                        </a:rPr>
                      </a:br>
                      <a:r>
                        <a:rPr lang="de-DE" dirty="0">
                          <a:solidFill>
                            <a:schemeClr val="tx1"/>
                          </a:solidFill>
                        </a:rPr>
                        <a:t>mit Lizenz wie </a:t>
                      </a:r>
                      <a:br>
                        <a:rPr lang="de-DE" dirty="0">
                          <a:solidFill>
                            <a:schemeClr val="tx1"/>
                          </a:solidFill>
                        </a:rPr>
                      </a:br>
                      <a:r>
                        <a:rPr lang="de-DE" dirty="0">
                          <a:solidFill>
                            <a:schemeClr val="tx1"/>
                          </a:solidFill>
                        </a:rPr>
                        <a:t>CC, Gemeinfrei, OER </a:t>
                      </a:r>
                      <a:br>
                        <a:rPr lang="de-DE" dirty="0">
                          <a:solidFill>
                            <a:schemeClr val="tx1"/>
                          </a:solidFill>
                        </a:rPr>
                      </a:br>
                      <a:r>
                        <a:rPr lang="de-DE" dirty="0">
                          <a:solidFill>
                            <a:schemeClr val="tx1"/>
                          </a:solidFill>
                        </a:rPr>
                        <a:t>oder eigene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>
                          <a:solidFill>
                            <a:schemeClr val="tx1"/>
                          </a:solidFill>
                        </a:rPr>
                        <a:t>- Einfacher Editor</a:t>
                      </a:r>
                      <a:br>
                        <a:rPr lang="de-DE" dirty="0">
                          <a:solidFill>
                            <a:schemeClr val="tx1"/>
                          </a:solidFill>
                        </a:rPr>
                      </a:br>
                      <a:r>
                        <a:rPr lang="de-DE" dirty="0">
                          <a:solidFill>
                            <a:schemeClr val="tx1"/>
                          </a:solidFill>
                        </a:rPr>
                        <a:t>  aus Zubehör von Windows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de-DE" dirty="0">
                          <a:solidFill>
                            <a:schemeClr val="tx1"/>
                          </a:solidFill>
                        </a:rPr>
                        <a:t>- Video-Schnitt-Software z.B.  </a:t>
                      </a:r>
                      <a:br>
                        <a:rPr lang="de-DE" dirty="0">
                          <a:solidFill>
                            <a:schemeClr val="tx1"/>
                          </a:solidFill>
                        </a:rPr>
                      </a:br>
                      <a:r>
                        <a:rPr lang="de-DE" dirty="0">
                          <a:solidFill>
                            <a:schemeClr val="tx1"/>
                          </a:solidFill>
                        </a:rPr>
                        <a:t>  Handbrake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>
                          <a:solidFill>
                            <a:schemeClr val="tx1"/>
                          </a:solidFill>
                        </a:rPr>
                        <a:t>Base64-Video Encoder online</a:t>
                      </a:r>
                      <a:br>
                        <a:rPr lang="de-DE" dirty="0">
                          <a:solidFill>
                            <a:schemeClr val="tx1"/>
                          </a:solidFill>
                        </a:rPr>
                      </a:br>
                      <a:r>
                        <a:rPr lang="de-DE" dirty="0">
                          <a:solidFill>
                            <a:schemeClr val="tx1"/>
                          </a:solidFill>
                        </a:rPr>
                        <a:t>z.B.</a:t>
                      </a:r>
                      <a:br>
                        <a:rPr lang="de-DE" dirty="0">
                          <a:solidFill>
                            <a:schemeClr val="tx1"/>
                          </a:solidFill>
                        </a:rPr>
                      </a:br>
                      <a:r>
                        <a:rPr lang="de-DE" sz="135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https://base64.guru/</a:t>
                      </a:r>
                      <a:r>
                        <a:rPr lang="de-DE" sz="135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4424925"/>
                  </a:ext>
                </a:extLst>
              </a:tr>
              <a:tr h="283146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8738257"/>
                  </a:ext>
                </a:extLst>
              </a:tr>
              <a:tr h="3027489">
                <a:tc>
                  <a:txBody>
                    <a:bodyPr/>
                    <a:lstStyle/>
                    <a:p>
                      <a:r>
                        <a:rPr lang="de-DE" dirty="0"/>
                        <a:t>Wie man CC-lizensierte</a:t>
                      </a:r>
                      <a:br>
                        <a:rPr lang="de-DE" dirty="0"/>
                      </a:br>
                      <a:r>
                        <a:rPr lang="de-DE" dirty="0"/>
                        <a:t>Clips findet – speziell auf  </a:t>
                      </a:r>
                      <a:r>
                        <a:rPr lang="de-DE" dirty="0" err="1"/>
                        <a:t>Youtube</a:t>
                      </a:r>
                      <a:r>
                        <a:rPr lang="de-DE" dirty="0"/>
                        <a:t> – wird hier sehr anschaulich von </a:t>
                      </a:r>
                      <a:br>
                        <a:rPr lang="de-DE" dirty="0"/>
                      </a:br>
                      <a:r>
                        <a:rPr lang="de-DE" dirty="0"/>
                        <a:t>M.  Andrasch erklärt:</a:t>
                      </a:r>
                    </a:p>
                    <a:p>
                      <a:r>
                        <a:rPr lang="de-DE" sz="1200" dirty="0">
                          <a:solidFill>
                            <a:srgbClr val="FF0000"/>
                          </a:solidFill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https://www.youtube.com/watch?v=NHF9sibhNvI</a:t>
                      </a:r>
                      <a:endParaRPr lang="de-DE" sz="1200" dirty="0">
                        <a:solidFill>
                          <a:srgbClr val="FF0000"/>
                        </a:solidFill>
                      </a:endParaRPr>
                    </a:p>
                    <a:p>
                      <a:endParaRPr lang="de-DE" dirty="0"/>
                    </a:p>
                    <a:p>
                      <a:r>
                        <a:rPr lang="de-DE" dirty="0"/>
                        <a:t>bzw. hier:</a:t>
                      </a:r>
                      <a:endParaRPr lang="de-DE" sz="1200" dirty="0">
                        <a:solidFill>
                          <a:srgbClr val="FF0000"/>
                        </a:solidFill>
                      </a:endParaRPr>
                    </a:p>
                    <a:p>
                      <a:endParaRPr lang="de-DE" sz="1200" dirty="0">
                        <a:solidFill>
                          <a:srgbClr val="FF0000"/>
                        </a:solidFill>
                      </a:endParaRPr>
                    </a:p>
                    <a:p>
                      <a:endParaRPr lang="de-DE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  <a:p>
                      <a:endParaRPr lang="de-DE" dirty="0"/>
                    </a:p>
                    <a:p>
                      <a:endParaRPr lang="de-DE" dirty="0"/>
                    </a:p>
                    <a:p>
                      <a:endParaRPr lang="de-DE" dirty="0"/>
                    </a:p>
                    <a:p>
                      <a:endParaRPr lang="de-DE" dirty="0"/>
                    </a:p>
                    <a:p>
                      <a:endParaRPr lang="de-DE" dirty="0"/>
                    </a:p>
                    <a:p>
                      <a:endParaRPr lang="de-DE" dirty="0"/>
                    </a:p>
                    <a:p>
                      <a:endParaRPr lang="de-DE" dirty="0"/>
                    </a:p>
                    <a:p>
                      <a:endParaRPr lang="de-DE" dirty="0"/>
                    </a:p>
                    <a:p>
                      <a:endParaRPr lang="de-DE" dirty="0"/>
                    </a:p>
                    <a:p>
                      <a:endParaRPr lang="de-DE" dirty="0"/>
                    </a:p>
                    <a:p>
                      <a:endParaRPr lang="de-DE" dirty="0"/>
                    </a:p>
                    <a:p>
                      <a:endParaRPr lang="de-DE" dirty="0"/>
                    </a:p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5613141"/>
                  </a:ext>
                </a:extLst>
              </a:tr>
            </a:tbl>
          </a:graphicData>
        </a:graphic>
      </p:graphicFrame>
      <p:pic>
        <p:nvPicPr>
          <p:cNvPr id="13" name="Grafik 12">
            <a:extLst>
              <a:ext uri="{FF2B5EF4-FFF2-40B4-BE49-F238E27FC236}">
                <a16:creationId xmlns:a16="http://schemas.microsoft.com/office/drawing/2014/main" id="{D0DB494A-BF7E-4B0C-B2E3-42307B5A86FD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9627" r="16044" b="54180"/>
          <a:stretch/>
        </p:blipFill>
        <p:spPr>
          <a:xfrm>
            <a:off x="3111891" y="3670464"/>
            <a:ext cx="2241153" cy="1116690"/>
          </a:xfrm>
          <a:prstGeom prst="rect">
            <a:avLst/>
          </a:prstGeom>
        </p:spPr>
      </p:pic>
      <p:sp>
        <p:nvSpPr>
          <p:cNvPr id="14" name="Pfeil: nach links 13">
            <a:extLst>
              <a:ext uri="{FF2B5EF4-FFF2-40B4-BE49-F238E27FC236}">
                <a16:creationId xmlns:a16="http://schemas.microsoft.com/office/drawing/2014/main" id="{E420C71A-8F76-4104-87FE-1E8D4F2976AC}"/>
              </a:ext>
            </a:extLst>
          </p:cNvPr>
          <p:cNvSpPr/>
          <p:nvPr/>
        </p:nvSpPr>
        <p:spPr>
          <a:xfrm>
            <a:off x="4437525" y="4065915"/>
            <a:ext cx="855194" cy="361813"/>
          </a:xfrm>
          <a:prstGeom prst="lef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58AD0CC3-8A24-4BA1-9B33-18541E6E7898}"/>
              </a:ext>
            </a:extLst>
          </p:cNvPr>
          <p:cNvSpPr/>
          <p:nvPr/>
        </p:nvSpPr>
        <p:spPr>
          <a:xfrm>
            <a:off x="3042311" y="2096869"/>
            <a:ext cx="2295232" cy="113013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53E2E155-ABE8-4A5F-A2BB-58BF7D39FCC3}"/>
              </a:ext>
            </a:extLst>
          </p:cNvPr>
          <p:cNvSpPr/>
          <p:nvPr/>
        </p:nvSpPr>
        <p:spPr>
          <a:xfrm>
            <a:off x="5619095" y="2096869"/>
            <a:ext cx="2389097" cy="81396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6" name="Grafik 5">
            <a:hlinkClick r:id="rId6"/>
            <a:extLst>
              <a:ext uri="{FF2B5EF4-FFF2-40B4-BE49-F238E27FC236}">
                <a16:creationId xmlns:a16="http://schemas.microsoft.com/office/drawing/2014/main" id="{9823AC63-5DCC-4B4A-A9FB-40AC654A350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536164" y="4840068"/>
            <a:ext cx="1392606" cy="172543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7" name="Grafik 6">
            <a:hlinkClick r:id="rId8"/>
            <a:extLst>
              <a:ext uri="{FF2B5EF4-FFF2-40B4-BE49-F238E27FC236}">
                <a16:creationId xmlns:a16="http://schemas.microsoft.com/office/drawing/2014/main" id="{066BB4D3-E81A-4077-9629-FF376FA890D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119188" y="5466505"/>
            <a:ext cx="1793146" cy="111669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8" name="Grafik 7">
            <a:hlinkClick r:id="rId3"/>
            <a:extLst>
              <a:ext uri="{FF2B5EF4-FFF2-40B4-BE49-F238E27FC236}">
                <a16:creationId xmlns:a16="http://schemas.microsoft.com/office/drawing/2014/main" id="{2602E707-30EF-4279-A77A-B074E79251D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895131" y="3651999"/>
            <a:ext cx="1666875" cy="246697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9" name="Rechteck 8">
            <a:extLst>
              <a:ext uri="{FF2B5EF4-FFF2-40B4-BE49-F238E27FC236}">
                <a16:creationId xmlns:a16="http://schemas.microsoft.com/office/drawing/2014/main" id="{E86DE46D-4B06-49DE-90CC-B88CA7E63E82}"/>
              </a:ext>
            </a:extLst>
          </p:cNvPr>
          <p:cNvSpPr/>
          <p:nvPr/>
        </p:nvSpPr>
        <p:spPr>
          <a:xfrm>
            <a:off x="1119188" y="3583450"/>
            <a:ext cx="1754641" cy="1914312"/>
          </a:xfrm>
          <a:prstGeom prst="rect">
            <a:avLst/>
          </a:prstGeom>
          <a:solidFill>
            <a:srgbClr val="EFF6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24340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4" grpId="0" animBg="1"/>
      <p:bldP spid="19" grpId="0" animBg="1"/>
      <p:bldP spid="19" grpId="1" animBg="1"/>
      <p:bldP spid="20" grpId="0" animBg="1"/>
      <p:bldP spid="20" grpId="1" animBg="1"/>
      <p:bldP spid="9" grpId="0" animBg="1"/>
      <p:bldP spid="9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AAD3296-94F2-4E1E-9E47-99EB6B3EC4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8758" y="382385"/>
            <a:ext cx="7633742" cy="716211"/>
          </a:xfrm>
        </p:spPr>
        <p:txBody>
          <a:bodyPr>
            <a:normAutofit/>
          </a:bodyPr>
          <a:lstStyle/>
          <a:p>
            <a:r>
              <a:rPr lang="de-DE" sz="4000" dirty="0"/>
              <a:t>Clip Einfügen - Vorbereitung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3F6C124-F5F6-4F54-9131-2790B494FD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8097" y="1407759"/>
            <a:ext cx="7633742" cy="53770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de-DE" sz="1600" dirty="0"/>
              <a:t>Video-Clips sollten nicht zu lang sein: Die meisten interessanten Phänomene lassen </a:t>
            </a:r>
            <a:br>
              <a:rPr lang="de-DE" sz="1600" dirty="0"/>
            </a:br>
            <a:r>
              <a:rPr lang="de-DE" sz="1600" dirty="0"/>
              <a:t>sich in weniger als 60 Sekunden gut darstellen.</a:t>
            </a:r>
          </a:p>
          <a:p>
            <a:r>
              <a:rPr lang="de-DE" sz="1600" b="1" dirty="0"/>
              <a:t>Videoschnitt</a:t>
            </a:r>
            <a:br>
              <a:rPr lang="de-DE" sz="1600" dirty="0"/>
            </a:br>
            <a:r>
              <a:rPr lang="de-DE" sz="1600" dirty="0"/>
              <a:t>lässt sich mit einfachsten Programmen durchführen, z.B. mit dem </a:t>
            </a:r>
            <a:r>
              <a:rPr lang="de-DE" sz="1600" dirty="0" err="1"/>
              <a:t>WindowsMediaPlayer</a:t>
            </a:r>
            <a:r>
              <a:rPr lang="de-DE" sz="1600" dirty="0"/>
              <a:t>.</a:t>
            </a:r>
          </a:p>
          <a:p>
            <a:r>
              <a:rPr lang="de-DE" sz="1600" b="1" dirty="0"/>
              <a:t>Die Größe und Auflösung des Videobildes </a:t>
            </a:r>
            <a:r>
              <a:rPr lang="de-DE" sz="1600" dirty="0"/>
              <a:t>(und damit die Größe innerhalb der html-Datei) kann am einfachsten über die Voreinstellungen des Video-Converters „Handbrake“ manipuliert werden.  Bewährt hat sich z.B. die </a:t>
            </a:r>
            <a:r>
              <a:rPr lang="de-DE" sz="1600" b="1" dirty="0"/>
              <a:t>Voreinstellung</a:t>
            </a:r>
            <a:r>
              <a:rPr lang="de-DE" sz="1600" dirty="0"/>
              <a:t> </a:t>
            </a:r>
            <a:br>
              <a:rPr lang="de-DE" sz="1600" dirty="0"/>
            </a:br>
            <a:r>
              <a:rPr lang="de-DE" sz="1600" dirty="0"/>
              <a:t>„Vimeo YouTube 720p30“ </a:t>
            </a:r>
            <a:br>
              <a:rPr lang="de-DE" sz="1600" dirty="0"/>
            </a:br>
            <a:r>
              <a:rPr lang="de-DE" sz="1600" dirty="0"/>
              <a:t>und mp4 als Ausgabeformat. </a:t>
            </a:r>
          </a:p>
          <a:p>
            <a:r>
              <a:rPr lang="de-DE" sz="1600" dirty="0"/>
              <a:t>Nach dem Hochladen des </a:t>
            </a:r>
            <a:br>
              <a:rPr lang="de-DE" sz="1600" dirty="0"/>
            </a:br>
            <a:r>
              <a:rPr lang="de-DE" sz="1600" dirty="0"/>
              <a:t>ausgewählten Videos und der</a:t>
            </a:r>
            <a:br>
              <a:rPr lang="de-DE" sz="1600" dirty="0"/>
            </a:br>
            <a:r>
              <a:rPr lang="de-DE" sz="1600" dirty="0"/>
              <a:t>Wahl der Voreinstellungen</a:t>
            </a:r>
            <a:br>
              <a:rPr lang="de-DE" sz="1600" dirty="0"/>
            </a:br>
            <a:r>
              <a:rPr lang="de-DE" sz="1600" dirty="0"/>
              <a:t>startet man die </a:t>
            </a:r>
            <a:r>
              <a:rPr lang="de-DE" sz="1600" b="1" dirty="0"/>
              <a:t>Encodierung</a:t>
            </a:r>
            <a:br>
              <a:rPr lang="de-DE" sz="1600" dirty="0"/>
            </a:br>
            <a:r>
              <a:rPr lang="de-DE" sz="1600" dirty="0"/>
              <a:t>und </a:t>
            </a:r>
            <a:r>
              <a:rPr lang="de-DE" sz="1600" b="1" dirty="0"/>
              <a:t>speichert</a:t>
            </a:r>
            <a:r>
              <a:rPr lang="de-DE" sz="1600" dirty="0"/>
              <a:t> das Ergebnis </a:t>
            </a:r>
            <a:br>
              <a:rPr lang="de-DE" sz="1600" dirty="0"/>
            </a:br>
            <a:r>
              <a:rPr lang="de-DE" sz="1600" dirty="0"/>
              <a:t>dann unter neuem Namen.</a:t>
            </a:r>
          </a:p>
          <a:p>
            <a:r>
              <a:rPr lang="de-DE" sz="1600" dirty="0"/>
              <a:t>Zur Sicherheit kontrolliert </a:t>
            </a:r>
            <a:br>
              <a:rPr lang="de-DE" sz="1600" dirty="0"/>
            </a:br>
            <a:r>
              <a:rPr lang="de-DE" sz="1600" dirty="0"/>
              <a:t>man durch Abspielen im </a:t>
            </a:r>
            <a:br>
              <a:rPr lang="de-DE" sz="1600" dirty="0"/>
            </a:br>
            <a:r>
              <a:rPr lang="de-DE" sz="1600" dirty="0"/>
              <a:t>Standard-Browser.</a:t>
            </a:r>
            <a:br>
              <a:rPr lang="de-DE" sz="1600" dirty="0"/>
            </a:br>
            <a:br>
              <a:rPr lang="de-DE" sz="1600" dirty="0"/>
            </a:br>
            <a:br>
              <a:rPr lang="de-DE" sz="1600" dirty="0"/>
            </a:br>
            <a:endParaRPr lang="de-DE" sz="1600" dirty="0"/>
          </a:p>
          <a:p>
            <a:endParaRPr lang="de-DE" sz="1600" dirty="0"/>
          </a:p>
          <a:p>
            <a:pPr marL="0" indent="0">
              <a:buNone/>
            </a:pPr>
            <a:endParaRPr lang="de-DE" sz="1600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FEEADC86-B498-4B46-9B9E-0D7D0A47D4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8722" y="0"/>
            <a:ext cx="809145" cy="768176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BB6C9312-702F-4EF5-9019-28ED351CEBE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37910" b="38299"/>
          <a:stretch/>
        </p:blipFill>
        <p:spPr>
          <a:xfrm>
            <a:off x="3886053" y="3559569"/>
            <a:ext cx="5031814" cy="322521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7" name="Pfeil: nach unten 6">
            <a:extLst>
              <a:ext uri="{FF2B5EF4-FFF2-40B4-BE49-F238E27FC236}">
                <a16:creationId xmlns:a16="http://schemas.microsoft.com/office/drawing/2014/main" id="{43B1C911-74C2-4637-B8A5-12F7B40CC177}"/>
              </a:ext>
            </a:extLst>
          </p:cNvPr>
          <p:cNvSpPr/>
          <p:nvPr/>
        </p:nvSpPr>
        <p:spPr>
          <a:xfrm rot="1470044">
            <a:off x="4671822" y="3659796"/>
            <a:ext cx="869576" cy="1246094"/>
          </a:xfrm>
          <a:prstGeom prst="downArrow">
            <a:avLst/>
          </a:prstGeom>
          <a:ln w="3492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Pfeil: nach unten 7">
            <a:extLst>
              <a:ext uri="{FF2B5EF4-FFF2-40B4-BE49-F238E27FC236}">
                <a16:creationId xmlns:a16="http://schemas.microsoft.com/office/drawing/2014/main" id="{B2A53FB6-16E9-4673-8DA7-93F758859126}"/>
              </a:ext>
            </a:extLst>
          </p:cNvPr>
          <p:cNvSpPr/>
          <p:nvPr/>
        </p:nvSpPr>
        <p:spPr>
          <a:xfrm rot="9548426">
            <a:off x="6948450" y="4407051"/>
            <a:ext cx="869576" cy="1246094"/>
          </a:xfrm>
          <a:prstGeom prst="downArrow">
            <a:avLst/>
          </a:prstGeom>
          <a:ln w="3492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54247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fik 9">
            <a:extLst>
              <a:ext uri="{FF2B5EF4-FFF2-40B4-BE49-F238E27FC236}">
                <a16:creationId xmlns:a16="http://schemas.microsoft.com/office/drawing/2014/main" id="{40F5F28C-65AF-4059-8D7F-418A58B2280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822"/>
          <a:stretch/>
        </p:blipFill>
        <p:spPr>
          <a:xfrm>
            <a:off x="3226912" y="1560016"/>
            <a:ext cx="5690956" cy="4430806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8AAD3296-94F2-4E1E-9E47-99EB6B3EC4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8758" y="382385"/>
            <a:ext cx="7633742" cy="716211"/>
          </a:xfrm>
        </p:spPr>
        <p:txBody>
          <a:bodyPr>
            <a:normAutofit/>
          </a:bodyPr>
          <a:lstStyle/>
          <a:p>
            <a:r>
              <a:rPr lang="de-DE" sz="4000" dirty="0"/>
              <a:t>Clip Einfügen – Encodieren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3F6C124-F5F6-4F54-9131-2790B494FD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7959" y="1480981"/>
            <a:ext cx="2183133" cy="300580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de-DE" sz="1600" dirty="0">
                <a:solidFill>
                  <a:schemeClr val="tx1"/>
                </a:solidFill>
              </a:rPr>
              <a:t>Der geschnittene und auf eine angemessene Größe umcodierte Clip wird im nächsten Schritt mit einem Base64-Converter in eine alphanumerische Zeichenfolge umgewan-delt., hier mit dem „Base64.Guru“.</a:t>
            </a:r>
          </a:p>
          <a:p>
            <a:pPr marL="0" indent="0">
              <a:buNone/>
            </a:pPr>
            <a:r>
              <a:rPr lang="de-DE" sz="1600" dirty="0">
                <a:solidFill>
                  <a:schemeClr val="tx1"/>
                </a:solidFill>
              </a:rPr>
              <a:t>Beim Output-Format wählt man „Plain text“</a:t>
            </a:r>
          </a:p>
          <a:p>
            <a:pPr marL="0" indent="0">
              <a:buNone/>
            </a:pPr>
            <a:r>
              <a:rPr lang="de-DE" sz="1600" dirty="0">
                <a:solidFill>
                  <a:schemeClr val="tx1"/>
                </a:solidFill>
              </a:rPr>
              <a:t>damit wird das Einfügen einfacher.</a:t>
            </a:r>
          </a:p>
          <a:p>
            <a:pPr marL="0" indent="0">
              <a:buNone/>
            </a:pPr>
            <a:r>
              <a:rPr lang="de-DE" sz="1600" dirty="0">
                <a:solidFill>
                  <a:schemeClr val="tx1"/>
                </a:solidFill>
              </a:rPr>
              <a:t>Dann wird die Encodierung gestartet.</a:t>
            </a:r>
          </a:p>
          <a:p>
            <a:pPr marL="0" indent="0">
              <a:buNone/>
            </a:pPr>
            <a:endParaRPr lang="de-DE" sz="1600" dirty="0">
              <a:solidFill>
                <a:schemeClr val="tx1"/>
              </a:solidFill>
            </a:endParaRP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FEEADC86-B498-4B46-9B9E-0D7D0A47D47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8722" y="0"/>
            <a:ext cx="809145" cy="768176"/>
          </a:xfrm>
          <a:prstGeom prst="rect">
            <a:avLst/>
          </a:prstGeom>
        </p:spPr>
      </p:pic>
      <p:sp>
        <p:nvSpPr>
          <p:cNvPr id="8" name="Pfeil: nach unten 7">
            <a:extLst>
              <a:ext uri="{FF2B5EF4-FFF2-40B4-BE49-F238E27FC236}">
                <a16:creationId xmlns:a16="http://schemas.microsoft.com/office/drawing/2014/main" id="{6BF90C7C-F9F5-4C97-AC54-4CEC76E97691}"/>
              </a:ext>
            </a:extLst>
          </p:cNvPr>
          <p:cNvSpPr/>
          <p:nvPr/>
        </p:nvSpPr>
        <p:spPr>
          <a:xfrm rot="4261094">
            <a:off x="5020078" y="4477539"/>
            <a:ext cx="869576" cy="1246094"/>
          </a:xfrm>
          <a:prstGeom prst="downArrow">
            <a:avLst/>
          </a:prstGeom>
          <a:ln w="3492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7719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AAD3296-94F2-4E1E-9E47-99EB6B3EC4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8758" y="382385"/>
            <a:ext cx="7633742" cy="716211"/>
          </a:xfrm>
        </p:spPr>
        <p:txBody>
          <a:bodyPr>
            <a:normAutofit/>
          </a:bodyPr>
          <a:lstStyle/>
          <a:p>
            <a:r>
              <a:rPr lang="de-DE" sz="4000" dirty="0"/>
              <a:t>CLIP Einfügen – integrieren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3F6C124-F5F6-4F54-9131-2790B494FD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8758" y="1253189"/>
            <a:ext cx="7633742" cy="53537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de-DE" sz="1600" dirty="0">
                <a:solidFill>
                  <a:schemeClr val="tx1"/>
                </a:solidFill>
              </a:rPr>
              <a:t>Das Ergebnis der Encodierung erscheint in einem Fenster unter dem </a:t>
            </a:r>
            <a:r>
              <a:rPr lang="de-DE" sz="1600" dirty="0" err="1">
                <a:solidFill>
                  <a:schemeClr val="tx1"/>
                </a:solidFill>
              </a:rPr>
              <a:t>Encode</a:t>
            </a:r>
            <a:r>
              <a:rPr lang="de-DE" sz="1600" dirty="0">
                <a:solidFill>
                  <a:schemeClr val="tx1"/>
                </a:solidFill>
              </a:rPr>
              <a:t>-Button.</a:t>
            </a:r>
          </a:p>
          <a:p>
            <a:pPr marL="0" indent="0">
              <a:buNone/>
            </a:pPr>
            <a:endParaRPr lang="de-DE" sz="16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de-DE" sz="16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de-DE" sz="16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de-DE" sz="16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de-DE" sz="16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de-DE" sz="16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de-DE" sz="16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de-DE" sz="1600" dirty="0">
                <a:solidFill>
                  <a:schemeClr val="tx1"/>
                </a:solidFill>
              </a:rPr>
              <a:t>Wie beim Einfügen von Base64-codierten Abbildungen kann auch hier das Ergebnis durch „</a:t>
            </a:r>
            <a:r>
              <a:rPr lang="de-DE" sz="1600" dirty="0" err="1">
                <a:solidFill>
                  <a:schemeClr val="tx1"/>
                </a:solidFill>
              </a:rPr>
              <a:t>copy</a:t>
            </a:r>
            <a:r>
              <a:rPr lang="de-DE" sz="1600" dirty="0">
                <a:solidFill>
                  <a:schemeClr val="tx1"/>
                </a:solidFill>
              </a:rPr>
              <a:t>“ in den Zwischenspeicher kopiert werden. </a:t>
            </a:r>
          </a:p>
          <a:p>
            <a:pPr marL="0" indent="0">
              <a:buNone/>
            </a:pPr>
            <a:r>
              <a:rPr lang="de-DE" sz="1600" dirty="0">
                <a:solidFill>
                  <a:schemeClr val="tx1"/>
                </a:solidFill>
              </a:rPr>
              <a:t>Jetzt wird die Hilfen-html-Datei wieder in einem zweiten Fenster geöffnet und die Hilfe gesucht, bei der das Video eingefügt werden soll.</a:t>
            </a:r>
          </a:p>
          <a:p>
            <a:pPr marL="0" indent="0">
              <a:buNone/>
            </a:pPr>
            <a:r>
              <a:rPr lang="de-DE" sz="1600" dirty="0">
                <a:solidFill>
                  <a:schemeClr val="tx1"/>
                </a:solidFill>
              </a:rPr>
              <a:t>Hier fügt man zunächst folgenden Zeilen ein:</a:t>
            </a:r>
          </a:p>
          <a:p>
            <a:pPr marL="0" indent="0">
              <a:buNone/>
            </a:pPr>
            <a:r>
              <a:rPr lang="de-DE" sz="1600" b="1" dirty="0">
                <a:solidFill>
                  <a:schemeClr val="tx1"/>
                </a:solidFill>
              </a:rPr>
              <a:t>&lt;p style="text-align: center;"&gt;</a:t>
            </a:r>
            <a:br>
              <a:rPr lang="de-DE" sz="1600" b="1" dirty="0">
                <a:solidFill>
                  <a:schemeClr val="tx1"/>
                </a:solidFill>
              </a:rPr>
            </a:br>
            <a:r>
              <a:rPr lang="de-DE" sz="1600" b="1" dirty="0">
                <a:solidFill>
                  <a:schemeClr val="tx1"/>
                </a:solidFill>
              </a:rPr>
              <a:t>&lt;video width= "400" height="330" controls="controls"&gt;</a:t>
            </a:r>
            <a:br>
              <a:rPr lang="de-DE" sz="1600" b="1" dirty="0">
                <a:solidFill>
                  <a:schemeClr val="tx1"/>
                </a:solidFill>
              </a:rPr>
            </a:br>
            <a:r>
              <a:rPr lang="de-DE" sz="1600" b="1" dirty="0">
                <a:solidFill>
                  <a:schemeClr val="tx1"/>
                </a:solidFill>
              </a:rPr>
              <a:t>&lt;source type="video/mp4" src="data:video/mp4;base64,   … "&gt;&lt;/video&gt;</a:t>
            </a:r>
          </a:p>
          <a:p>
            <a:pPr marL="0" indent="0">
              <a:buNone/>
            </a:pPr>
            <a:endParaRPr lang="de-DE" sz="16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de-DE" sz="16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de-DE" sz="16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de-DE" sz="16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de-DE" sz="16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de-DE" sz="16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de-DE" sz="16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de-DE" sz="1600" dirty="0">
              <a:solidFill>
                <a:schemeClr val="tx1"/>
              </a:solidFill>
            </a:endParaRP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FEEADC86-B498-4B46-9B9E-0D7D0A47D4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8722" y="0"/>
            <a:ext cx="809145" cy="768176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9E0FB431-2FA1-41ED-B578-6710C58C9F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8758" y="1663138"/>
            <a:ext cx="7505700" cy="2266950"/>
          </a:xfrm>
          <a:prstGeom prst="rect">
            <a:avLst/>
          </a:prstGeom>
        </p:spPr>
      </p:pic>
      <p:sp>
        <p:nvSpPr>
          <p:cNvPr id="6" name="Pfeil: nach unten 5">
            <a:extLst>
              <a:ext uri="{FF2B5EF4-FFF2-40B4-BE49-F238E27FC236}">
                <a16:creationId xmlns:a16="http://schemas.microsoft.com/office/drawing/2014/main" id="{BAC88C2E-550D-4D0E-8E2D-9C5E6326DD3D}"/>
              </a:ext>
            </a:extLst>
          </p:cNvPr>
          <p:cNvSpPr/>
          <p:nvPr/>
        </p:nvSpPr>
        <p:spPr>
          <a:xfrm rot="11041565">
            <a:off x="6914324" y="2655005"/>
            <a:ext cx="869576" cy="1246094"/>
          </a:xfrm>
          <a:prstGeom prst="downArrow">
            <a:avLst/>
          </a:prstGeom>
          <a:ln w="3492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5346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AAD3296-94F2-4E1E-9E47-99EB6B3EC4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8758" y="382385"/>
            <a:ext cx="7633742" cy="716211"/>
          </a:xfrm>
        </p:spPr>
        <p:txBody>
          <a:bodyPr>
            <a:normAutofit/>
          </a:bodyPr>
          <a:lstStyle/>
          <a:p>
            <a:r>
              <a:rPr lang="de-DE" sz="4000" dirty="0"/>
              <a:t>Clip Einfügen – Kontrollieren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3F6C124-F5F6-4F54-9131-2790B494FD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8758" y="1253190"/>
            <a:ext cx="7633742" cy="31843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de-DE" sz="1600" b="1" dirty="0">
                <a:solidFill>
                  <a:schemeClr val="tx1"/>
                </a:solidFill>
              </a:rPr>
              <a:t>&lt;source type="video/mp4" src="</a:t>
            </a:r>
            <a:r>
              <a:rPr lang="de-DE" sz="1600" b="1" dirty="0" err="1">
                <a:solidFill>
                  <a:schemeClr val="tx1"/>
                </a:solidFill>
              </a:rPr>
              <a:t>data:video</a:t>
            </a:r>
            <a:r>
              <a:rPr lang="de-DE" sz="1600" b="1" dirty="0">
                <a:solidFill>
                  <a:schemeClr val="tx1"/>
                </a:solidFill>
              </a:rPr>
              <a:t>/mp4;base64,   … "&gt;&lt;/video&gt;</a:t>
            </a:r>
          </a:p>
          <a:p>
            <a:pPr marL="0" indent="0">
              <a:buNone/>
            </a:pPr>
            <a:endParaRPr lang="de-DE" sz="16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de-DE" sz="16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de-DE" sz="16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de-DE" sz="16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de-DE" sz="1600" dirty="0">
                <a:solidFill>
                  <a:schemeClr val="tx1"/>
                </a:solidFill>
              </a:rPr>
              <a:t>Der Inhalt des Zwischenspeichers wird (mit „Strg“ „C“) genau hier eingefügt, nämlich zwischen dem Komma und dem Schlusszeichen – ohne Leerzeichen dazwischen!</a:t>
            </a:r>
          </a:p>
          <a:p>
            <a:pPr marL="0" indent="0">
              <a:buNone/>
            </a:pPr>
            <a:r>
              <a:rPr lang="de-DE" sz="1600" dirty="0">
                <a:solidFill>
                  <a:schemeClr val="tx1"/>
                </a:solidFill>
              </a:rPr>
              <a:t>Jetzt wird es Zeit, das Ergebnis im Standard-Browser zu kontrollieren, also speichern und die html-Datei mit einem Browser öffnen.  </a:t>
            </a:r>
          </a:p>
          <a:p>
            <a:pPr marL="0" indent="0">
              <a:buNone/>
            </a:pPr>
            <a:r>
              <a:rPr lang="de-DE" sz="1600" dirty="0">
                <a:solidFill>
                  <a:schemeClr val="tx1"/>
                </a:solidFill>
              </a:rPr>
              <a:t>Wenn die Größe des Fensters beim Test nicht als passend empfunden wird, dann kann man in der Steuerzeile bei „Height“ und/oder „Width“ noch nachbessern.</a:t>
            </a:r>
          </a:p>
          <a:p>
            <a:pPr marL="0" indent="0">
              <a:buNone/>
            </a:pPr>
            <a:endParaRPr lang="de-DE" sz="16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de-DE" sz="1600" dirty="0">
                <a:solidFill>
                  <a:schemeClr val="tx1"/>
                </a:solidFill>
              </a:rPr>
              <a:t>				Fertig!</a:t>
            </a:r>
          </a:p>
          <a:p>
            <a:pPr marL="0" indent="0">
              <a:buNone/>
            </a:pPr>
            <a:endParaRPr lang="de-DE" sz="16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de-DE" sz="1600" dirty="0">
              <a:solidFill>
                <a:schemeClr val="tx1"/>
              </a:solidFill>
            </a:endParaRP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FEEADC86-B498-4B46-9B9E-0D7D0A47D4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8722" y="0"/>
            <a:ext cx="809145" cy="768176"/>
          </a:xfrm>
          <a:prstGeom prst="rect">
            <a:avLst/>
          </a:prstGeom>
        </p:spPr>
      </p:pic>
      <p:sp>
        <p:nvSpPr>
          <p:cNvPr id="9" name="Pfeil: nach unten 8">
            <a:extLst>
              <a:ext uri="{FF2B5EF4-FFF2-40B4-BE49-F238E27FC236}">
                <a16:creationId xmlns:a16="http://schemas.microsoft.com/office/drawing/2014/main" id="{FA9D6101-E061-48E1-99BA-71A82BB213BF}"/>
              </a:ext>
            </a:extLst>
          </p:cNvPr>
          <p:cNvSpPr/>
          <p:nvPr/>
        </p:nvSpPr>
        <p:spPr>
          <a:xfrm rot="10800000">
            <a:off x="6109447" y="1652392"/>
            <a:ext cx="869576" cy="1246094"/>
          </a:xfrm>
          <a:prstGeom prst="downArrow">
            <a:avLst/>
          </a:prstGeom>
          <a:ln w="3492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8464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3F6C124-F5F6-4F54-9131-2790B494FD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92994" y="2310208"/>
            <a:ext cx="7633742" cy="3793373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de-DE" sz="16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de-DE" sz="16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de-DE" sz="16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de-DE" sz="16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de-DE" sz="16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de-DE" sz="16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de-DE" sz="1600" dirty="0">
              <a:solidFill>
                <a:schemeClr val="tx1"/>
              </a:solidFill>
            </a:endParaRP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FEEADC86-B498-4B46-9B9E-0D7D0A47D4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8722" y="0"/>
            <a:ext cx="809145" cy="768176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8AAD3296-94F2-4E1E-9E47-99EB6B3EC4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020" y="382385"/>
            <a:ext cx="7633742" cy="716211"/>
          </a:xfrm>
        </p:spPr>
        <p:txBody>
          <a:bodyPr>
            <a:normAutofit/>
          </a:bodyPr>
          <a:lstStyle/>
          <a:p>
            <a:r>
              <a:rPr lang="de-DE" sz="4000" dirty="0"/>
              <a:t>Videos </a:t>
            </a:r>
            <a:r>
              <a:rPr lang="de-DE" sz="4000" spc="0" dirty="0"/>
              <a:t>– </a:t>
            </a:r>
            <a:r>
              <a:rPr lang="de-DE" sz="4000" dirty="0"/>
              <a:t>Copyright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4BD14284-1C39-4F10-8501-F541E2F3CE16}"/>
              </a:ext>
            </a:extLst>
          </p:cNvPr>
          <p:cNvSpPr txBox="1"/>
          <p:nvPr/>
        </p:nvSpPr>
        <p:spPr>
          <a:xfrm>
            <a:off x="919020" y="1335405"/>
            <a:ext cx="6525790" cy="52165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</a:pPr>
            <a:r>
              <a:rPr lang="de-DE" sz="1600" dirty="0"/>
              <a:t>Bekanntlich kann das Urheberrecht bei der Verwendung von Medien im </a:t>
            </a:r>
            <a:br>
              <a:rPr lang="de-DE" sz="1600" dirty="0"/>
            </a:br>
            <a:r>
              <a:rPr lang="de-DE" sz="1600" dirty="0"/>
              <a:t>Unterricht gelegentlich zu Problemen führen. Daher sollten Sie</a:t>
            </a:r>
          </a:p>
          <a:p>
            <a:pPr marL="228600" indent="-228600" defTabSz="68580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Tx/>
              <a:buChar char="-"/>
            </a:pPr>
            <a:r>
              <a:rPr lang="de-DE" sz="1600" dirty="0"/>
              <a:t>wenn möglich eigene Fotos,  Abbildungen und Skizzen verwenden. In diesem Fall ist eine Angabe des Urhebers nicht erforderlich, insbesondere wenn Sie die erstellten Materialien nur selbst verwenden.</a:t>
            </a:r>
          </a:p>
          <a:p>
            <a:pPr marL="228600" indent="-228600" defTabSz="68580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Tx/>
              <a:buChar char="-"/>
            </a:pPr>
            <a:r>
              <a:rPr lang="de-DE" sz="1600" dirty="0"/>
              <a:t>wenn kein geeignetes eigenes Material zur Verfügung steht, nach Medien mit Lizenzen suche wie CC, OER oder solche, die als gemeinfrei gekennzeichnet sind. Weitere Infos dazu finden Sie z.B. hier:</a:t>
            </a:r>
            <a:br>
              <a:rPr lang="de-DE" sz="1600" dirty="0"/>
            </a:br>
            <a:r>
              <a:rPr lang="de-DE" sz="160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https://creativecommons.org/about/platform/</a:t>
            </a:r>
            <a:endParaRPr lang="de-DE" sz="1600" dirty="0">
              <a:solidFill>
                <a:srgbClr val="FF0000"/>
              </a:solidFill>
            </a:endParaRPr>
          </a:p>
          <a:p>
            <a:pPr defTabSz="68580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</a:pPr>
            <a:endParaRPr lang="de-DE" sz="1600" dirty="0"/>
          </a:p>
          <a:p>
            <a:pPr defTabSz="68580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</a:pPr>
            <a:r>
              <a:rPr lang="de-DE" sz="1600" dirty="0"/>
              <a:t>Oft ist bei Medien mit dieser Lizenz die Verwendung uneingeschränkt</a:t>
            </a:r>
            <a:br>
              <a:rPr lang="de-DE" sz="1600" dirty="0"/>
            </a:br>
            <a:r>
              <a:rPr lang="de-DE" sz="1600" dirty="0"/>
              <a:t>möglich, aber es wird verlangt, dass der Urheber bzw. die Quelle </a:t>
            </a:r>
            <a:br>
              <a:rPr lang="de-DE" sz="1600" dirty="0"/>
            </a:br>
            <a:r>
              <a:rPr lang="de-DE" sz="1600" dirty="0"/>
              <a:t>angegeben wird. Das lässt sich innerhalb einer html-Datei leicht</a:t>
            </a:r>
            <a:br>
              <a:rPr lang="de-DE" sz="1600" dirty="0"/>
            </a:br>
            <a:r>
              <a:rPr lang="de-DE" sz="1600" dirty="0"/>
              <a:t>realisieren, indem man eine Zeile wie folgt einfügt:</a:t>
            </a:r>
          </a:p>
          <a:p>
            <a:pPr defTabSz="68580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</a:pPr>
            <a:endParaRPr lang="de-DE" sz="1600" dirty="0"/>
          </a:p>
          <a:p>
            <a:pPr defTabSz="68580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</a:pPr>
            <a:r>
              <a:rPr lang="de-DE" sz="1600" dirty="0"/>
              <a:t>In vielen Fällen gibt der Urheber oder die Plattform selbst an, wie die Herkunft des Mediums angegeben werden soll.</a:t>
            </a:r>
          </a:p>
        </p:txBody>
      </p:sp>
      <p:pic>
        <p:nvPicPr>
          <p:cNvPr id="1026" name="Picture 2">
            <a:hlinkClick r:id="rId4"/>
            <a:extLst>
              <a:ext uri="{FF2B5EF4-FFF2-40B4-BE49-F238E27FC236}">
                <a16:creationId xmlns:a16="http://schemas.microsoft.com/office/drawing/2014/main" id="{30109B1E-F2F9-4ABD-8FBD-C7A00AA23F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3119" y="3282526"/>
            <a:ext cx="2095500" cy="542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hlinkClick r:id="rId6"/>
            <a:extLst>
              <a:ext uri="{FF2B5EF4-FFF2-40B4-BE49-F238E27FC236}">
                <a16:creationId xmlns:a16="http://schemas.microsoft.com/office/drawing/2014/main" id="{85D4DE03-1A66-4919-8A8F-7E4FFDD6E9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0070" y="4062260"/>
            <a:ext cx="1719755" cy="11491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54720233-2535-460E-B38C-3034B4810B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1896" y="5590879"/>
            <a:ext cx="304580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b="1" u="none" strike="noStrike" cap="none" normalizeH="0" baseline="0" dirty="0">
                <a:ln>
                  <a:noFill/>
                </a:ln>
                <a:solidFill>
                  <a:srgbClr val="408080"/>
                </a:solidFill>
                <a:effectLst/>
                <a:latin typeface="ABeeZee" panose="02000000000000000000" pitchFamily="50" charset="0"/>
              </a:rPr>
              <a:t>&lt;!-- Kommentar-Text</a:t>
            </a:r>
            <a:r>
              <a:rPr kumimoji="0" lang="de-DE" altLang="de-DE" b="1" u="none" strike="noStrike" cap="none" normalizeH="0" baseline="0" dirty="0">
                <a:ln>
                  <a:noFill/>
                </a:ln>
                <a:solidFill>
                  <a:srgbClr val="545454"/>
                </a:solidFill>
                <a:effectLst/>
                <a:latin typeface="ABeeZee" panose="02000000000000000000" pitchFamily="50" charset="0"/>
              </a:rPr>
              <a:t> </a:t>
            </a:r>
            <a:r>
              <a:rPr kumimoji="0" lang="de-DE" altLang="de-DE" b="1" u="none" strike="noStrike" cap="none" normalizeH="0" baseline="0" dirty="0">
                <a:ln>
                  <a:noFill/>
                </a:ln>
                <a:solidFill>
                  <a:srgbClr val="408080"/>
                </a:solidFill>
                <a:effectLst/>
                <a:latin typeface="ABeeZee" panose="02000000000000000000" pitchFamily="50" charset="0"/>
              </a:rPr>
              <a:t>--&gt;</a:t>
            </a:r>
            <a:r>
              <a:rPr kumimoji="0" lang="de-DE" altLang="de-DE" sz="800" b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BeeZee" panose="02000000000000000000" pitchFamily="50" charset="0"/>
              </a:rPr>
              <a:t> </a:t>
            </a:r>
            <a:endParaRPr kumimoji="0" lang="de-DE" altLang="de-DE" sz="2800" b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BeeZee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8266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Badge">
  <a:themeElements>
    <a:clrScheme name="Grüngelb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A1A3E1F0-B5EF-49C5-810A-B1B32AEDDC80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741</Words>
  <Application>Microsoft Office PowerPoint</Application>
  <PresentationFormat>Bildschirmpräsentation (4:3)</PresentationFormat>
  <Paragraphs>82</Paragraphs>
  <Slides>7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3" baseType="lpstr">
      <vt:lpstr>ABeeZee</vt:lpstr>
      <vt:lpstr>Arial</vt:lpstr>
      <vt:lpstr>Calibri</vt:lpstr>
      <vt:lpstr>Gill Sans MT</vt:lpstr>
      <vt:lpstr>Impact</vt:lpstr>
      <vt:lpstr>Badge</vt:lpstr>
      <vt:lpstr>Videos einfügen</vt:lpstr>
      <vt:lpstr>Videos Einfügen - Ressourcen</vt:lpstr>
      <vt:lpstr>Clip Einfügen - Vorbereitung</vt:lpstr>
      <vt:lpstr>Clip Einfügen – Encodieren</vt:lpstr>
      <vt:lpstr>CLIP Einfügen – integrieren</vt:lpstr>
      <vt:lpstr>Clip Einfügen – Kontrollieren</vt:lpstr>
      <vt:lpstr>Videos – Copyright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lutz staeudel</dc:creator>
  <cp:lastModifiedBy>lutz staeudel</cp:lastModifiedBy>
  <cp:revision>71</cp:revision>
  <dcterms:created xsi:type="dcterms:W3CDTF">2020-03-15T12:01:31Z</dcterms:created>
  <dcterms:modified xsi:type="dcterms:W3CDTF">2020-03-22T23:12:04Z</dcterms:modified>
</cp:coreProperties>
</file>